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624" r:id="rId2"/>
    <p:sldId id="257" r:id="rId3"/>
    <p:sldId id="629" r:id="rId4"/>
    <p:sldId id="630" r:id="rId5"/>
    <p:sldId id="633" r:id="rId6"/>
    <p:sldId id="632" r:id="rId7"/>
    <p:sldId id="634" r:id="rId8"/>
    <p:sldId id="635" r:id="rId9"/>
    <p:sldId id="627" r:id="rId10"/>
    <p:sldId id="651" r:id="rId11"/>
    <p:sldId id="287" r:id="rId12"/>
    <p:sldId id="636" r:id="rId13"/>
    <p:sldId id="638" r:id="rId14"/>
    <p:sldId id="639" r:id="rId15"/>
    <p:sldId id="640" r:id="rId16"/>
    <p:sldId id="641" r:id="rId17"/>
    <p:sldId id="642" r:id="rId18"/>
    <p:sldId id="643" r:id="rId19"/>
    <p:sldId id="644" r:id="rId20"/>
    <p:sldId id="645" r:id="rId21"/>
    <p:sldId id="646" r:id="rId22"/>
    <p:sldId id="647" r:id="rId23"/>
    <p:sldId id="648" r:id="rId24"/>
    <p:sldId id="637" r:id="rId25"/>
    <p:sldId id="649" r:id="rId26"/>
    <p:sldId id="507" r:id="rId27"/>
    <p:sldId id="527" r:id="rId28"/>
    <p:sldId id="338" r:id="rId29"/>
    <p:sldId id="337" r:id="rId30"/>
    <p:sldId id="528" r:id="rId31"/>
    <p:sldId id="652" r:id="rId32"/>
    <p:sldId id="392" r:id="rId33"/>
    <p:sldId id="491" r:id="rId34"/>
    <p:sldId id="655" r:id="rId35"/>
    <p:sldId id="272" r:id="rId36"/>
    <p:sldId id="274" r:id="rId37"/>
    <p:sldId id="275" r:id="rId38"/>
    <p:sldId id="620" r:id="rId39"/>
    <p:sldId id="464" r:id="rId40"/>
    <p:sldId id="476" r:id="rId41"/>
    <p:sldId id="508" r:id="rId42"/>
    <p:sldId id="518" r:id="rId43"/>
    <p:sldId id="519" r:id="rId44"/>
    <p:sldId id="523" r:id="rId45"/>
    <p:sldId id="521" r:id="rId46"/>
    <p:sldId id="628" r:id="rId47"/>
    <p:sldId id="468" r:id="rId48"/>
    <p:sldId id="509" r:id="rId49"/>
    <p:sldId id="510" r:id="rId50"/>
    <p:sldId id="408" r:id="rId51"/>
    <p:sldId id="42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46EC50-8CD8-E24E-94BF-08EAD7A28C76}">
          <p14:sldIdLst>
            <p14:sldId id="624"/>
            <p14:sldId id="257"/>
            <p14:sldId id="629"/>
            <p14:sldId id="630"/>
            <p14:sldId id="633"/>
            <p14:sldId id="632"/>
            <p14:sldId id="634"/>
            <p14:sldId id="635"/>
            <p14:sldId id="627"/>
            <p14:sldId id="651"/>
            <p14:sldId id="287"/>
            <p14:sldId id="636"/>
            <p14:sldId id="638"/>
            <p14:sldId id="639"/>
            <p14:sldId id="640"/>
            <p14:sldId id="641"/>
            <p14:sldId id="642"/>
            <p14:sldId id="643"/>
            <p14:sldId id="644"/>
            <p14:sldId id="645"/>
            <p14:sldId id="646"/>
            <p14:sldId id="647"/>
            <p14:sldId id="648"/>
            <p14:sldId id="637"/>
            <p14:sldId id="649"/>
            <p14:sldId id="507"/>
            <p14:sldId id="527"/>
            <p14:sldId id="338"/>
            <p14:sldId id="337"/>
            <p14:sldId id="528"/>
            <p14:sldId id="652"/>
            <p14:sldId id="392"/>
            <p14:sldId id="491"/>
            <p14:sldId id="655"/>
            <p14:sldId id="272"/>
            <p14:sldId id="274"/>
            <p14:sldId id="275"/>
            <p14:sldId id="620"/>
            <p14:sldId id="464"/>
            <p14:sldId id="476"/>
            <p14:sldId id="508"/>
            <p14:sldId id="518"/>
            <p14:sldId id="519"/>
            <p14:sldId id="523"/>
            <p14:sldId id="521"/>
            <p14:sldId id="628"/>
            <p14:sldId id="468"/>
            <p14:sldId id="509"/>
            <p14:sldId id="510"/>
            <p14:sldId id="408"/>
            <p14:sldId id="42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8"/>
    <p:restoredTop sz="83810"/>
  </p:normalViewPr>
  <p:slideViewPr>
    <p:cSldViewPr snapToGrid="0" snapToObjects="1">
      <p:cViewPr>
        <p:scale>
          <a:sx n="100" d="100"/>
          <a:sy n="100" d="100"/>
        </p:scale>
        <p:origin x="33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Users/reblocke/Box/Residency%20Personal%20Files/Scholarly%20Work/Locke%20Research%20Projects/Presentations%20and%20Articles/Graphs%20for%20Hypercapnia-Hypoxemi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PaCO2</a:t>
            </a:r>
            <a:r>
              <a:rPr lang="en-US" sz="2400" baseline="0"/>
              <a:t> at which hypoxemia apparent with normal A-a gradient by age</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PaCO2 at 4500 ft</c:v>
          </c:tx>
          <c:spPr>
            <a:ln w="28575" cap="rnd">
              <a:solidFill>
                <a:schemeClr val="accent1"/>
              </a:solidFill>
              <a:round/>
            </a:ln>
            <a:effectLst/>
          </c:spPr>
          <c:marker>
            <c:symbol val="none"/>
          </c:marker>
          <c:cat>
            <c:numRef>
              <c:f>Sheet1!$A$2:$A$10</c:f>
              <c:numCache>
                <c:formatCode>General</c:formatCode>
                <c:ptCount val="9"/>
                <c:pt idx="0">
                  <c:v>10</c:v>
                </c:pt>
                <c:pt idx="1">
                  <c:v>20</c:v>
                </c:pt>
                <c:pt idx="2">
                  <c:v>30</c:v>
                </c:pt>
                <c:pt idx="3">
                  <c:v>40</c:v>
                </c:pt>
                <c:pt idx="4">
                  <c:v>50</c:v>
                </c:pt>
                <c:pt idx="5">
                  <c:v>60</c:v>
                </c:pt>
                <c:pt idx="6">
                  <c:v>70</c:v>
                </c:pt>
                <c:pt idx="7">
                  <c:v>80</c:v>
                </c:pt>
                <c:pt idx="8">
                  <c:v>90</c:v>
                </c:pt>
              </c:numCache>
            </c:numRef>
          </c:cat>
          <c:val>
            <c:numRef>
              <c:f>Sheet1!$B$2:$B$10</c:f>
              <c:numCache>
                <c:formatCode>General</c:formatCode>
                <c:ptCount val="9"/>
                <c:pt idx="0">
                  <c:v>56.27</c:v>
                </c:pt>
                <c:pt idx="1">
                  <c:v>54.370000000000005</c:v>
                </c:pt>
                <c:pt idx="2">
                  <c:v>52.47</c:v>
                </c:pt>
                <c:pt idx="3">
                  <c:v>50.57</c:v>
                </c:pt>
                <c:pt idx="4">
                  <c:v>48.67</c:v>
                </c:pt>
                <c:pt idx="5">
                  <c:v>46.77</c:v>
                </c:pt>
                <c:pt idx="6">
                  <c:v>44.870000000000005</c:v>
                </c:pt>
                <c:pt idx="7">
                  <c:v>42.97</c:v>
                </c:pt>
                <c:pt idx="8">
                  <c:v>41.07</c:v>
                </c:pt>
              </c:numCache>
            </c:numRef>
          </c:val>
          <c:smooth val="0"/>
          <c:extLst>
            <c:ext xmlns:c16="http://schemas.microsoft.com/office/drawing/2014/chart" uri="{C3380CC4-5D6E-409C-BE32-E72D297353CC}">
              <c16:uniqueId val="{00000000-5FB2-8C46-A36E-F5F5A482529F}"/>
            </c:ext>
          </c:extLst>
        </c:ser>
        <c:ser>
          <c:idx val="1"/>
          <c:order val="1"/>
          <c:tx>
            <c:v>PaCO2 at Sea Level</c:v>
          </c:tx>
          <c:spPr>
            <a:ln w="28575" cap="rnd">
              <a:solidFill>
                <a:schemeClr val="accent2"/>
              </a:solidFill>
              <a:round/>
            </a:ln>
            <a:effectLst/>
          </c:spPr>
          <c:marker>
            <c:symbol val="none"/>
          </c:marker>
          <c:cat>
            <c:numRef>
              <c:f>Sheet1!$A$2:$A$10</c:f>
              <c:numCache>
                <c:formatCode>General</c:formatCode>
                <c:ptCount val="9"/>
                <c:pt idx="0">
                  <c:v>10</c:v>
                </c:pt>
                <c:pt idx="1">
                  <c:v>20</c:v>
                </c:pt>
                <c:pt idx="2">
                  <c:v>30</c:v>
                </c:pt>
                <c:pt idx="3">
                  <c:v>40</c:v>
                </c:pt>
                <c:pt idx="4">
                  <c:v>50</c:v>
                </c:pt>
                <c:pt idx="5">
                  <c:v>60</c:v>
                </c:pt>
                <c:pt idx="6">
                  <c:v>70</c:v>
                </c:pt>
                <c:pt idx="7">
                  <c:v>80</c:v>
                </c:pt>
                <c:pt idx="8">
                  <c:v>90</c:v>
                </c:pt>
              </c:numCache>
            </c:numRef>
          </c:cat>
          <c:val>
            <c:numRef>
              <c:f>Sheet1!$C$2:$C$10</c:f>
              <c:numCache>
                <c:formatCode>General</c:formatCode>
                <c:ptCount val="9"/>
                <c:pt idx="0">
                  <c:v>74.05</c:v>
                </c:pt>
                <c:pt idx="1">
                  <c:v>72.150000000000006</c:v>
                </c:pt>
                <c:pt idx="2">
                  <c:v>70.25</c:v>
                </c:pt>
                <c:pt idx="3">
                  <c:v>68.350000000000009</c:v>
                </c:pt>
                <c:pt idx="4">
                  <c:v>66.45</c:v>
                </c:pt>
                <c:pt idx="5">
                  <c:v>64.55</c:v>
                </c:pt>
                <c:pt idx="6">
                  <c:v>62.650000000000006</c:v>
                </c:pt>
                <c:pt idx="7">
                  <c:v>60.75</c:v>
                </c:pt>
                <c:pt idx="8">
                  <c:v>58.85</c:v>
                </c:pt>
              </c:numCache>
            </c:numRef>
          </c:val>
          <c:smooth val="0"/>
          <c:extLst>
            <c:ext xmlns:c16="http://schemas.microsoft.com/office/drawing/2014/chart" uri="{C3380CC4-5D6E-409C-BE32-E72D297353CC}">
              <c16:uniqueId val="{00000001-5FB2-8C46-A36E-F5F5A482529F}"/>
            </c:ext>
          </c:extLst>
        </c:ser>
        <c:dLbls>
          <c:showLegendKey val="0"/>
          <c:showVal val="0"/>
          <c:showCatName val="0"/>
          <c:showSerName val="0"/>
          <c:showPercent val="0"/>
          <c:showBubbleSize val="0"/>
        </c:dLbls>
        <c:smooth val="0"/>
        <c:axId val="70877135"/>
        <c:axId val="66826063"/>
      </c:lineChart>
      <c:catAx>
        <c:axId val="7087713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Age (y)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826063"/>
        <c:crosses val="autoZero"/>
        <c:auto val="1"/>
        <c:lblAlgn val="ctr"/>
        <c:lblOffset val="100"/>
        <c:noMultiLvlLbl val="0"/>
      </c:catAx>
      <c:valAx>
        <c:axId val="66826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PaCO2</a:t>
                </a:r>
                <a:r>
                  <a:rPr lang="en-US" sz="1800" baseline="0" dirty="0"/>
                  <a:t> that will result in hypoxemia (mmHg)</a:t>
                </a:r>
                <a:endParaRPr lang="en-US" sz="18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8771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0.43259</cdr:x>
      <cdr:y>0.65982</cdr:y>
    </cdr:from>
    <cdr:to>
      <cdr:x>0.96216</cdr:x>
      <cdr:y>0.80769</cdr:y>
    </cdr:to>
    <cdr:sp macro="" textlink="">
      <cdr:nvSpPr>
        <cdr:cNvPr id="2" name="Rectangle 1">
          <a:extLst xmlns:a="http://schemas.openxmlformats.org/drawingml/2006/main">
            <a:ext uri="{FF2B5EF4-FFF2-40B4-BE49-F238E27FC236}">
              <a16:creationId xmlns:a16="http://schemas.microsoft.com/office/drawing/2014/main" id="{9FF67964-8624-9444-A557-4D26C2ABD9FD}"/>
            </a:ext>
          </a:extLst>
        </cdr:cNvPr>
        <cdr:cNvSpPr/>
      </cdr:nvSpPr>
      <cdr:spPr>
        <a:xfrm xmlns:a="http://schemas.openxmlformats.org/drawingml/2006/main">
          <a:off x="4925587" y="4120102"/>
          <a:ext cx="6029739" cy="92333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b="1" dirty="0"/>
        </a:p>
        <a:p xmlns:a="http://schemas.openxmlformats.org/drawingml/2006/main">
          <a:r>
            <a:rPr lang="en-US" b="1" dirty="0"/>
            <a:t>At 4500 ft: PaCO2 = 58.17 - 0.19 * Age</a:t>
          </a:r>
        </a:p>
        <a:p xmlns:a="http://schemas.openxmlformats.org/drawingml/2006/main">
          <a:r>
            <a:rPr lang="en-US" b="1" dirty="0"/>
            <a:t>At seal Level: PaCO2 = 75.95 – 0.19 * Age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E53F3-B007-CA4B-8B00-950396290E68}" type="datetimeFigureOut">
              <a:rPr lang="en-US" smtClean="0"/>
              <a:t>4/22/22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5CCB4-DF4F-3F4C-BC9E-4633452ED3B9}" type="slidenum">
              <a:rPr lang="en-US" smtClean="0"/>
              <a:t>‹#›</a:t>
            </a:fld>
            <a:endParaRPr lang="en-US"/>
          </a:p>
        </p:txBody>
      </p:sp>
    </p:spTree>
    <p:extLst>
      <p:ext uri="{BB962C8B-B14F-4D97-AF65-F5344CB8AC3E}">
        <p14:creationId xmlns:p14="http://schemas.microsoft.com/office/powerpoint/2010/main" val="296822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152/jappl.2000.88.1.25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cbi.nlm.nih.gov/pmc/articles/PMC4336771/#R1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rtandlung.org/article/S0147-9563(16)30304-1/fulltex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ubmed.ncbi.nlm.nih.gov/2550395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cbi.nlm.nih.gov/pmc/articles/PMC4210766/#R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tsjournals.org/doi/full/10.1513/AnnalsATS.201508-562O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atsjournals.org/doi/full/10.1513/AnnalsATS.202005-425R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ink.springer.com/content/pdf/10.1007/s00408-019-00300-w.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journals.physiology.org/doi/full/10.1152/japplphysiol.00809.2003#REF92"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a:t>
            </a:fld>
            <a:endParaRPr lang="en-US"/>
          </a:p>
        </p:txBody>
      </p:sp>
    </p:spTree>
    <p:extLst>
      <p:ext uri="{BB962C8B-B14F-4D97-AF65-F5344CB8AC3E}">
        <p14:creationId xmlns:p14="http://schemas.microsoft.com/office/powerpoint/2010/main" val="3845031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10</a:t>
            </a:fld>
            <a:endParaRPr lang="en-US"/>
          </a:p>
        </p:txBody>
      </p:sp>
    </p:spTree>
    <p:extLst>
      <p:ext uri="{BB962C8B-B14F-4D97-AF65-F5344CB8AC3E}">
        <p14:creationId xmlns:p14="http://schemas.microsoft.com/office/powerpoint/2010/main" val="356999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as apnea duration increases and inter-event time decreases, the rate of ventilation between events required to maintain CO2 homeostasis increases. </a:t>
            </a:r>
          </a:p>
          <a:p>
            <a:endParaRPr lang="en-US" dirty="0"/>
          </a:p>
          <a:p>
            <a:endParaRPr lang="en-US" dirty="0"/>
          </a:p>
          <a:p>
            <a:endParaRPr lang="en-US" dirty="0"/>
          </a:p>
          <a:p>
            <a:r>
              <a:rPr lang="en-US" dirty="0"/>
              <a:t>(this explains why CPAP works in most OHS) </a:t>
            </a:r>
            <a:r>
              <a:rPr lang="en-US" dirty="0">
                <a:hlinkClick r:id="rId3"/>
              </a:rPr>
              <a:t>https://doi.org/10.1152/jappl.2000.88.1.257</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 relationship was seen between the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balance for each cycle and its interevent tidal volume or interevent ventilation. Positive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balance was not associated with a low interevent ventilation and occurred despite increased interevent ventilation to rates as high as 45 l/min.’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Thus, the authors infer the pathophysiology relates to **temporal** V/Q mismatching (as apposed to the usual **spatial** V/Q mismatch), rather than overall inability to compensate.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why they used Mixed Venous CO2 as a check – to ensure that temporal V/Q mismatching wasn’t compensated through changes in cardiac output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As the relative duration of the event increased (increasing ratios), there was a </a:t>
            </a:r>
            <a:r>
              <a:rPr lang="en-US" sz="1200" b="1" i="0" kern="1200" dirty="0">
                <a:solidFill>
                  <a:schemeClr val="tx1"/>
                </a:solidFill>
                <a:effectLst/>
                <a:latin typeface="+mn-lt"/>
                <a:ea typeface="+mn-ea"/>
                <a:cs typeface="+mn-cs"/>
              </a:rPr>
              <a:t>progressive increase in the interevent ventilation to a plateau at ratios &gt;3:1. This plateau occurred at an interevent ventilation that was 450% of the awake steady-state value </a:t>
            </a:r>
            <a:r>
              <a:rPr lang="en-US" sz="1200" b="0" i="0" kern="1200" dirty="0">
                <a:solidFill>
                  <a:schemeClr val="tx1"/>
                </a:solidFill>
                <a:effectLst/>
                <a:latin typeface="+mn-lt"/>
                <a:ea typeface="+mn-ea"/>
                <a:cs typeface="+mn-cs"/>
              </a:rPr>
              <a:t>and reflects the maximum ventilation achieved by any patient during the interevent periods.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sym typeface="Wingdings" pitchFamily="2" charset="2"/>
              </a:rPr>
              <a:t> this would be different in someone who has pulmonary disease (or deconditioning) – limited in ability to increase</a:t>
            </a:r>
          </a:p>
          <a:p>
            <a:endParaRPr lang="en-US" sz="1200" b="0" i="0" kern="1200" dirty="0">
              <a:solidFill>
                <a:schemeClr val="tx1"/>
              </a:solidFill>
              <a:effectLst/>
              <a:latin typeface="+mn-lt"/>
              <a:ea typeface="+mn-ea"/>
              <a:cs typeface="+mn-cs"/>
              <a:sym typeface="Wingdings" pitchFamily="2" charset="2"/>
            </a:endParaRPr>
          </a:p>
          <a:p>
            <a:r>
              <a:rPr lang="en-US" sz="1200" kern="1200" dirty="0">
                <a:solidFill>
                  <a:schemeClr val="tx1"/>
                </a:solidFill>
                <a:effectLst/>
                <a:latin typeface="+mn-lt"/>
                <a:ea typeface="+mn-ea"/>
                <a:cs typeface="+mn-cs"/>
              </a:rPr>
              <a:t>A model has been proposed where daytime hypercapnia can develop if sleep disordered breathing duration is sufficiently long or </a:t>
            </a:r>
            <a:r>
              <a:rPr lang="en-US" sz="1200" kern="1200" dirty="0" err="1">
                <a:solidFill>
                  <a:schemeClr val="tx1"/>
                </a:solidFill>
                <a:effectLst/>
                <a:latin typeface="+mn-lt"/>
                <a:ea typeface="+mn-ea"/>
                <a:cs typeface="+mn-cs"/>
              </a:rPr>
              <a:t>interapnea</a:t>
            </a:r>
            <a:r>
              <a:rPr lang="en-US" sz="1200" kern="1200" dirty="0">
                <a:solidFill>
                  <a:schemeClr val="tx1"/>
                </a:solidFill>
                <a:effectLst/>
                <a:latin typeface="+mn-lt"/>
                <a:ea typeface="+mn-ea"/>
                <a:cs typeface="+mn-cs"/>
              </a:rPr>
              <a:t> periods too short to restore ventilation and eucapnia (</a:t>
            </a:r>
            <a:r>
              <a:rPr lang="en-US" sz="1200" u="sng" kern="1200" dirty="0">
                <a:solidFill>
                  <a:schemeClr val="tx1"/>
                </a:solidFill>
                <a:effectLst/>
                <a:latin typeface="+mn-lt"/>
                <a:ea typeface="+mn-ea"/>
                <a:cs typeface="+mn-cs"/>
                <a:hlinkClick r:id="rId4"/>
              </a:rPr>
              <a:t>Berger et al., 2000</a:t>
            </a:r>
            <a:r>
              <a:rPr lang="en-US" sz="1200" kern="1200" dirty="0">
                <a:solidFill>
                  <a:schemeClr val="tx1"/>
                </a:solidFill>
                <a:effectLst/>
                <a:latin typeface="+mn-lt"/>
                <a:ea typeface="+mn-ea"/>
                <a:cs typeface="+mn-cs"/>
              </a:rPr>
              <a:t>). Berger and colleagues have suggested that gradual elevations in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occur over time since the ventilatory response to hypercapnia is insufficient compared to the rise in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which occurs during sleep.</a:t>
            </a:r>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11</a:t>
            </a:fld>
            <a:endParaRPr lang="en-US"/>
          </a:p>
        </p:txBody>
      </p:sp>
    </p:spTree>
    <p:extLst>
      <p:ext uri="{BB962C8B-B14F-4D97-AF65-F5344CB8AC3E}">
        <p14:creationId xmlns:p14="http://schemas.microsoft.com/office/powerpoint/2010/main" val="399417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 issues around </a:t>
            </a:r>
            <a:r>
              <a:rPr lang="en-US" sz="1200" kern="1200" dirty="0" err="1">
                <a:solidFill>
                  <a:schemeClr val="tx1"/>
                </a:solidFill>
                <a:effectLst/>
                <a:latin typeface="+mn-lt"/>
                <a:ea typeface="+mn-ea"/>
                <a:cs typeface="+mn-cs"/>
              </a:rPr>
              <a:t>diagnosic</a:t>
            </a:r>
            <a:r>
              <a:rPr lang="en-US" sz="1200" kern="1200" dirty="0">
                <a:solidFill>
                  <a:schemeClr val="tx1"/>
                </a:solidFill>
                <a:effectLst/>
                <a:latin typeface="+mn-lt"/>
                <a:ea typeface="+mn-ea"/>
                <a:cs typeface="+mn-cs"/>
              </a:rPr>
              <a:t> criteria: </a:t>
            </a:r>
          </a:p>
          <a:p>
            <a:r>
              <a:rPr lang="en-US" sz="1200" kern="1200" dirty="0">
                <a:solidFill>
                  <a:schemeClr val="tx1"/>
                </a:solidFill>
                <a:effectLst/>
                <a:latin typeface="+mn-lt"/>
                <a:ea typeface="+mn-ea"/>
                <a:cs typeface="+mn-cs"/>
              </a:rPr>
              <a:t>VBG, EtCO2, or TcCO2 criteria? </a:t>
            </a:r>
          </a:p>
          <a:p>
            <a:r>
              <a:rPr lang="en-US" sz="1200" kern="1200" dirty="0">
                <a:solidFill>
                  <a:schemeClr val="tx1"/>
                </a:solidFill>
                <a:effectLst/>
                <a:latin typeface="+mn-lt"/>
                <a:ea typeface="+mn-ea"/>
                <a:cs typeface="+mn-cs"/>
              </a:rPr>
              <a:t>Might arterial base-excess (titratable H+ excess) of either 3 or 2 (2 = 27 roughly) be a better parameter than HCO3?</a:t>
            </a:r>
          </a:p>
          <a:p>
            <a:endParaRPr lang="en-US" sz="1200" kern="1200" dirty="0">
              <a:solidFill>
                <a:schemeClr val="tx1"/>
              </a:solidFill>
              <a:effectLst/>
              <a:latin typeface="+mn-lt"/>
              <a:ea typeface="+mn-ea"/>
              <a:cs typeface="+mn-cs"/>
            </a:endParaRPr>
          </a:p>
          <a:p>
            <a:pPr lvl="1"/>
            <a:r>
              <a:rPr lang="en-US" dirty="0"/>
              <a:t>Effect of ABG on hyperventilation - </a:t>
            </a:r>
            <a:r>
              <a:rPr lang="en-US" dirty="0">
                <a:hlinkClick r:id="rId3"/>
              </a:rPr>
              <a:t>https://www.heartandlung.org/article/S0147-9563(16)30304-1/fulltext</a:t>
            </a:r>
            <a:r>
              <a:rPr lang="en-US" dirty="0"/>
              <a:t> - Respiratory rate increased slightly during arterial puncture without any change in P</a:t>
            </a:r>
            <a:r>
              <a:rPr lang="en-US" baseline="-25000" dirty="0"/>
              <a:t>ET</a:t>
            </a:r>
            <a:r>
              <a:rPr lang="en-US" dirty="0"/>
              <a:t>CO</a:t>
            </a:r>
            <a:r>
              <a:rPr lang="en-US" baseline="-25000" dirty="0"/>
              <a:t>2</a:t>
            </a:r>
            <a:r>
              <a:rPr lang="en-US" dirty="0"/>
              <a:t>. Hence, acid–base status must be interpreted without the assumption of procedure induced hyperventilation.</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12</a:t>
            </a:fld>
            <a:endParaRPr lang="en-US"/>
          </a:p>
        </p:txBody>
      </p:sp>
    </p:spTree>
    <p:extLst>
      <p:ext uri="{BB962C8B-B14F-4D97-AF65-F5344CB8AC3E}">
        <p14:creationId xmlns:p14="http://schemas.microsoft.com/office/powerpoint/2010/main" val="3465924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Rothman KJ. Am J Epidemiol 1976; 104: 587-592.</a:t>
            </a:r>
          </a:p>
          <a:p>
            <a:endParaRPr lang="en-US" dirty="0"/>
          </a:p>
          <a:p>
            <a:r>
              <a:rPr lang="en-US" sz="1200" b="0" i="0" kern="1200" dirty="0">
                <a:solidFill>
                  <a:schemeClr val="tx1"/>
                </a:solidFill>
                <a:effectLst/>
                <a:latin typeface="+mn-lt"/>
                <a:ea typeface="+mn-ea"/>
                <a:cs typeface="+mn-cs"/>
              </a:rPr>
              <a:t> a </a:t>
            </a:r>
            <a:r>
              <a:rPr lang="en-US" sz="1200" b="0" i="1" kern="1200" dirty="0">
                <a:solidFill>
                  <a:schemeClr val="tx1"/>
                </a:solidFill>
                <a:effectLst/>
                <a:latin typeface="+mn-lt"/>
                <a:ea typeface="+mn-ea"/>
                <a:cs typeface="+mn-cs"/>
              </a:rPr>
              <a:t>sufficient cause</a:t>
            </a:r>
            <a:r>
              <a:rPr lang="en-US" sz="1200" b="0" i="0" kern="1200" dirty="0">
                <a:solidFill>
                  <a:schemeClr val="tx1"/>
                </a:solidFill>
                <a:effectLst/>
                <a:latin typeface="+mn-lt"/>
                <a:ea typeface="+mn-ea"/>
                <a:cs typeface="+mn-cs"/>
              </a:rPr>
              <a:t> as "...a complete causal mechanism" that "inevitably produces disease." Consequently, a "sufficient cause" is not a single factor, but a minimum set of factors and circumstances that, if present in a given individual, will produce the disease.</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13</a:t>
            </a:fld>
            <a:endParaRPr lang="en-US"/>
          </a:p>
        </p:txBody>
      </p:sp>
    </p:spTree>
    <p:extLst>
      <p:ext uri="{BB962C8B-B14F-4D97-AF65-F5344CB8AC3E}">
        <p14:creationId xmlns:p14="http://schemas.microsoft.com/office/powerpoint/2010/main" val="3652730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14</a:t>
            </a:fld>
            <a:endParaRPr lang="en-US"/>
          </a:p>
        </p:txBody>
      </p:sp>
    </p:spTree>
    <p:extLst>
      <p:ext uri="{BB962C8B-B14F-4D97-AF65-F5344CB8AC3E}">
        <p14:creationId xmlns:p14="http://schemas.microsoft.com/office/powerpoint/2010/main" val="14665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15</a:t>
            </a:fld>
            <a:endParaRPr lang="en-US"/>
          </a:p>
        </p:txBody>
      </p:sp>
    </p:spTree>
    <p:extLst>
      <p:ext uri="{BB962C8B-B14F-4D97-AF65-F5344CB8AC3E}">
        <p14:creationId xmlns:p14="http://schemas.microsoft.com/office/powerpoint/2010/main" val="404648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16</a:t>
            </a:fld>
            <a:endParaRPr lang="en-US"/>
          </a:p>
        </p:txBody>
      </p:sp>
    </p:spTree>
    <p:extLst>
      <p:ext uri="{BB962C8B-B14F-4D97-AF65-F5344CB8AC3E}">
        <p14:creationId xmlns:p14="http://schemas.microsoft.com/office/powerpoint/2010/main" val="41807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This is my overall research goal to investigate </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17</a:t>
            </a:fld>
            <a:endParaRPr lang="en-US"/>
          </a:p>
        </p:txBody>
      </p:sp>
    </p:spTree>
    <p:extLst>
      <p:ext uri="{BB962C8B-B14F-4D97-AF65-F5344CB8AC3E}">
        <p14:creationId xmlns:p14="http://schemas.microsoft.com/office/powerpoint/2010/main" val="2859701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OSA: emphasize this</a:t>
            </a:r>
          </a:p>
          <a:p>
            <a:pPr lvl="1"/>
            <a:endParaRPr lang="en-US" dirty="0"/>
          </a:p>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18</a:t>
            </a:fld>
            <a:endParaRPr lang="en-US"/>
          </a:p>
        </p:txBody>
      </p:sp>
    </p:spTree>
    <p:extLst>
      <p:ext uri="{BB962C8B-B14F-4D97-AF65-F5344CB8AC3E}">
        <p14:creationId xmlns:p14="http://schemas.microsoft.com/office/powerpoint/2010/main" val="2421637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the most important of these principles is self-evident from the model: A given disease can be caused by more than one causal mechanism, and every causal mechanism involves the joint action of a multitude of component causes”’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importance of multicausality is that most identified causes are neither necessary nor sufficient to produce disease. Nevertheless, a cause need not be either necessary or sufficient for its removal to result in disease</a:t>
            </a:r>
          </a:p>
          <a:p>
            <a:r>
              <a:rPr lang="en-US" sz="1200" kern="1200" dirty="0">
                <a:solidFill>
                  <a:schemeClr val="tx1"/>
                </a:solidFill>
                <a:effectLst/>
                <a:latin typeface="+mn-lt"/>
                <a:ea typeface="+mn-ea"/>
                <a:cs typeface="+mn-cs"/>
              </a:rPr>
              <a:t>prevention. If a component cause that is neither necessary nor sufficient is blocked, a substantial amount of disease may be prevented."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Rothman and Greenland</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19</a:t>
            </a:fld>
            <a:endParaRPr lang="en-US"/>
          </a:p>
        </p:txBody>
      </p:sp>
    </p:spTree>
    <p:extLst>
      <p:ext uri="{BB962C8B-B14F-4D97-AF65-F5344CB8AC3E}">
        <p14:creationId xmlns:p14="http://schemas.microsoft.com/office/powerpoint/2010/main" val="253451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2</a:t>
            </a:fld>
            <a:endParaRPr lang="en-US"/>
          </a:p>
        </p:txBody>
      </p:sp>
    </p:spTree>
    <p:extLst>
      <p:ext uri="{BB962C8B-B14F-4D97-AF65-F5344CB8AC3E}">
        <p14:creationId xmlns:p14="http://schemas.microsoft.com/office/powerpoint/2010/main" val="213297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 apnea as sufficient cause? </a:t>
            </a:r>
            <a:r>
              <a:rPr lang="en-US" dirty="0" err="1"/>
              <a:t>Kinda</a:t>
            </a:r>
            <a:r>
              <a:rPr lang="en-US" dirty="0"/>
              <a:t>. Called OHS in that setting. </a:t>
            </a:r>
          </a:p>
        </p:txBody>
      </p:sp>
      <p:sp>
        <p:nvSpPr>
          <p:cNvPr id="4" name="Slide Number Placeholder 3"/>
          <p:cNvSpPr>
            <a:spLocks noGrp="1"/>
          </p:cNvSpPr>
          <p:nvPr>
            <p:ph type="sldNum" sz="quarter" idx="5"/>
          </p:nvPr>
        </p:nvSpPr>
        <p:spPr/>
        <p:txBody>
          <a:bodyPr/>
          <a:lstStyle/>
          <a:p>
            <a:fld id="{7FEF6E43-8843-3C4A-AF2D-55B51A30D05D}" type="slidenum">
              <a:rPr lang="en-US" smtClean="0"/>
              <a:t>20</a:t>
            </a:fld>
            <a:endParaRPr lang="en-US"/>
          </a:p>
        </p:txBody>
      </p:sp>
    </p:spTree>
    <p:extLst>
      <p:ext uri="{BB962C8B-B14F-4D97-AF65-F5344CB8AC3E}">
        <p14:creationId xmlns:p14="http://schemas.microsoft.com/office/powerpoint/2010/main" val="1427631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N=78 patients, consecutive; Geneva. Recruited at ICU discharge after surviving PaCO2 over 6.3 </a:t>
            </a:r>
            <a:r>
              <a:rPr lang="en-US" dirty="0" err="1"/>
              <a:t>kpa</a:t>
            </a:r>
            <a:r>
              <a:rPr lang="en-US" dirty="0"/>
              <a:t> and requiring invasive or NIV. Exclude NM </a:t>
            </a:r>
            <a:r>
              <a:rPr lang="en-US" dirty="0" err="1"/>
              <a:t>dz</a:t>
            </a:r>
            <a:r>
              <a:rPr lang="en-US" dirty="0"/>
              <a:t>, iatrogenic, or with persisting confusion</a:t>
            </a:r>
          </a:p>
          <a:p>
            <a:r>
              <a:rPr lang="en-US" dirty="0"/>
              <a:t>21% had been hospitalized in the last </a:t>
            </a:r>
            <a:r>
              <a:rPr lang="en-US" dirty="0" err="1"/>
              <a:t>yr</a:t>
            </a:r>
            <a:r>
              <a:rPr lang="en-US" dirty="0"/>
              <a:t> for resp failure. 67% had COPD. 81 percent of patients without COPD were obese. 29% had OSA known (mostly untreated); 66% of those tested had mod-severe OSA. 51% had COPD&amp;OSA. </a:t>
            </a:r>
            <a:r>
              <a:rPr lang="en-US" b="1" dirty="0"/>
              <a:t>44% had </a:t>
            </a:r>
            <a:r>
              <a:rPr lang="en-US" b="1" dirty="0" err="1"/>
              <a:t>HFpEF</a:t>
            </a:r>
            <a:r>
              <a:rPr lang="en-US" dirty="0"/>
              <a:t>, ~16%ish had </a:t>
            </a:r>
            <a:r>
              <a:rPr lang="en-US" dirty="0" err="1"/>
              <a:t>pHTN</a:t>
            </a:r>
            <a:endParaRPr lang="en-US" dirty="0"/>
          </a:p>
          <a:p>
            <a:r>
              <a:rPr lang="en-US" dirty="0"/>
              <a:t>Patients who were not treated for OSA had higher readmissions (similar with others)</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21</a:t>
            </a:fld>
            <a:endParaRPr lang="en-US"/>
          </a:p>
        </p:txBody>
      </p:sp>
    </p:spTree>
    <p:extLst>
      <p:ext uri="{BB962C8B-B14F-4D97-AF65-F5344CB8AC3E}">
        <p14:creationId xmlns:p14="http://schemas.microsoft.com/office/powerpoint/2010/main" val="221463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COPD https://</a:t>
            </a:r>
            <a:r>
              <a:rPr lang="en-US" dirty="0" err="1"/>
              <a:t>www.atsjournals.org</a:t>
            </a:r>
            <a:r>
              <a:rPr lang="en-US" dirty="0"/>
              <a:t>/</a:t>
            </a:r>
            <a:r>
              <a:rPr lang="en-US" dirty="0" err="1"/>
              <a:t>doi</a:t>
            </a:r>
            <a:r>
              <a:rPr lang="en-US" dirty="0"/>
              <a:t>/full/10.1164/rccm.202006-2382ST</a:t>
            </a:r>
          </a:p>
          <a:p>
            <a:r>
              <a:rPr lang="en-US" dirty="0"/>
              <a:t>OHS: https://</a:t>
            </a:r>
            <a:r>
              <a:rPr lang="en-US" dirty="0" err="1"/>
              <a:t>pubmed.ncbi.nlm.nih.gov</a:t>
            </a:r>
            <a:r>
              <a:rPr lang="en-US" dirty="0"/>
              <a:t>/31726017/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Neuromuscular and chest D/O </a:t>
            </a:r>
            <a:r>
              <a:rPr lang="en-US" dirty="0">
                <a:hlinkClick r:id="rId3"/>
              </a:rPr>
              <a:t>https://pubmed.ncbi.nlm.nih.gov/25503955/</a:t>
            </a:r>
            <a:endParaRPr lang="en-US" dirty="0"/>
          </a:p>
          <a:p>
            <a:endParaRPr lang="en-US" dirty="0"/>
          </a:p>
          <a:p>
            <a:r>
              <a:rPr lang="en-US" dirty="0"/>
              <a:t>https://</a:t>
            </a:r>
            <a:r>
              <a:rPr lang="en-US" dirty="0" err="1"/>
              <a:t>document.resmed.com</a:t>
            </a:r>
            <a:r>
              <a:rPr lang="en-US" dirty="0"/>
              <a:t>/documents/articles/1010293_RAD_Guidelines.pdf</a:t>
            </a:r>
          </a:p>
          <a:p>
            <a:endParaRPr lang="en-US" dirty="0"/>
          </a:p>
          <a:p>
            <a:pPr marL="228600" indent="-228600">
              <a:buAutoNum type="arabicPeriod"/>
            </a:pPr>
            <a:r>
              <a:rPr lang="en-US" dirty="0"/>
              <a:t>What percentage of people who come in to the ICU meet those criteria?</a:t>
            </a:r>
          </a:p>
          <a:p>
            <a:pPr marL="228600" indent="-228600">
              <a:buAutoNum type="arabicPeriod" startAt="2"/>
            </a:pPr>
            <a:r>
              <a:rPr lang="en-US" dirty="0"/>
              <a:t>Logistical problems: how many people get assessed if they do?</a:t>
            </a:r>
          </a:p>
          <a:p>
            <a:pPr marL="228600" indent="-228600">
              <a:buAutoNum type="arabicPeriod" startAt="2"/>
            </a:pPr>
            <a:r>
              <a:rPr lang="en-US" dirty="0"/>
              <a:t>What other options are there? Pharm, etc. </a:t>
            </a:r>
          </a:p>
          <a:p>
            <a:pPr marL="228600" indent="-228600">
              <a:buAutoNum type="arabicPeriod" startAt="2"/>
            </a:pPr>
            <a:endParaRPr lang="en-US" dirty="0"/>
          </a:p>
          <a:p>
            <a:endParaRPr lang="en-US" dirty="0"/>
          </a:p>
          <a:p>
            <a:endParaRPr lang="en-US" dirty="0"/>
          </a:p>
          <a:p>
            <a:r>
              <a:rPr lang="en-US" dirty="0"/>
              <a:t>GDMT</a:t>
            </a:r>
          </a:p>
          <a:p>
            <a:endParaRPr lang="en-US" dirty="0"/>
          </a:p>
          <a:p>
            <a:r>
              <a:rPr lang="en-US" dirty="0"/>
              <a:t>Compare to decompensated heart failure or decompensated heart failure</a:t>
            </a:r>
          </a:p>
          <a:p>
            <a:endParaRPr lang="en-US" dirty="0"/>
          </a:p>
          <a:p>
            <a:r>
              <a:rPr lang="en-US" dirty="0"/>
              <a:t>In a way, this is decompensated pulmonary failure. </a:t>
            </a:r>
          </a:p>
        </p:txBody>
      </p:sp>
      <p:sp>
        <p:nvSpPr>
          <p:cNvPr id="4" name="Slide Number Placeholder 3"/>
          <p:cNvSpPr>
            <a:spLocks noGrp="1"/>
          </p:cNvSpPr>
          <p:nvPr>
            <p:ph type="sldNum" sz="quarter" idx="5"/>
          </p:nvPr>
        </p:nvSpPr>
        <p:spPr/>
        <p:txBody>
          <a:bodyPr/>
          <a:lstStyle/>
          <a:p>
            <a:fld id="{1EC3053B-A881-D543-8AAA-D158F42589C3}" type="slidenum">
              <a:rPr lang="en-US" smtClean="0"/>
              <a:t>22</a:t>
            </a:fld>
            <a:endParaRPr lang="en-US"/>
          </a:p>
        </p:txBody>
      </p:sp>
    </p:spTree>
    <p:extLst>
      <p:ext uri="{BB962C8B-B14F-4D97-AF65-F5344CB8AC3E}">
        <p14:creationId xmlns:p14="http://schemas.microsoft.com/office/powerpoint/2010/main" val="1995881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23</a:t>
            </a:fld>
            <a:endParaRPr lang="en-US"/>
          </a:p>
        </p:txBody>
      </p:sp>
    </p:spTree>
    <p:extLst>
      <p:ext uri="{BB962C8B-B14F-4D97-AF65-F5344CB8AC3E}">
        <p14:creationId xmlns:p14="http://schemas.microsoft.com/office/powerpoint/2010/main" val="1912874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24</a:t>
            </a:fld>
            <a:endParaRPr lang="en-US"/>
          </a:p>
        </p:txBody>
      </p:sp>
    </p:spTree>
    <p:extLst>
      <p:ext uri="{BB962C8B-B14F-4D97-AF65-F5344CB8AC3E}">
        <p14:creationId xmlns:p14="http://schemas.microsoft.com/office/powerpoint/2010/main" val="2307384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25</a:t>
            </a:fld>
            <a:endParaRPr lang="en-US"/>
          </a:p>
        </p:txBody>
      </p:sp>
    </p:spTree>
    <p:extLst>
      <p:ext uri="{BB962C8B-B14F-4D97-AF65-F5344CB8AC3E}">
        <p14:creationId xmlns:p14="http://schemas.microsoft.com/office/powerpoint/2010/main" val="102534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know much about the relative proportion of these arrows?  No. Probably Recurrent Acute and Acute = over-represented by current methods to identify. Yellow types may be most of what gets diagnosed in sleep clinic (vs hospitalization) </a:t>
            </a:r>
          </a:p>
          <a:p>
            <a:endParaRPr lang="en-US" dirty="0"/>
          </a:p>
          <a:p>
            <a:r>
              <a:rPr lang="en-US" dirty="0"/>
              <a:t>Acute Hypercapnia well tolerated, much research into acute management exists</a:t>
            </a:r>
          </a:p>
          <a:p>
            <a:endParaRPr lang="en-US" dirty="0"/>
          </a:p>
          <a:p>
            <a:r>
              <a:rPr lang="en-US" dirty="0"/>
              <a:t>For COPD – Green vs brick arrows … in HOT-HMV, roughly ¼ of patients who met inclusion criteria at discharge were no longer hypercapnic after 2-4 weeks. Not known how frequently resolution is for other causes</a:t>
            </a:r>
          </a:p>
          <a:p>
            <a:endParaRPr lang="en-US" dirty="0"/>
          </a:p>
          <a:p>
            <a:r>
              <a:rPr lang="en-US" dirty="0"/>
              <a:t>For OHS overall, roughly 50/50 present as the green arrow and the yellow arrow. The green arrow has a much worse prognosis than the yellow arrow.</a:t>
            </a:r>
          </a:p>
          <a:p>
            <a:endParaRPr lang="en-US" dirty="0"/>
          </a:p>
          <a:p>
            <a:r>
              <a:rPr lang="en-US" dirty="0"/>
              <a:t>In UT: more blue and orange arrow than green and yellow because hypoxemia is apparent. </a:t>
            </a:r>
          </a:p>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26</a:t>
            </a:fld>
            <a:endParaRPr lang="en-US"/>
          </a:p>
        </p:txBody>
      </p:sp>
    </p:spTree>
    <p:extLst>
      <p:ext uri="{BB962C8B-B14F-4D97-AF65-F5344CB8AC3E}">
        <p14:creationId xmlns:p14="http://schemas.microsoft.com/office/powerpoint/2010/main" val="2806969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COPD meta-analysis / guideline: https://</a:t>
            </a:r>
            <a:r>
              <a:rPr lang="en-US" dirty="0" err="1"/>
              <a:t>www.atsjournals.org</a:t>
            </a:r>
            <a:r>
              <a:rPr lang="en-US" dirty="0"/>
              <a:t>/</a:t>
            </a:r>
            <a:r>
              <a:rPr lang="en-US" dirty="0" err="1"/>
              <a:t>doi</a:t>
            </a:r>
            <a:r>
              <a:rPr lang="en-US" dirty="0"/>
              <a:t>/full/10.1164/rccm.202006-2382ST</a:t>
            </a:r>
          </a:p>
          <a:p>
            <a:r>
              <a:rPr lang="en-US" dirty="0"/>
              <a:t>OHS meta-analysis / guideline: https://</a:t>
            </a:r>
            <a:r>
              <a:rPr lang="en-US" dirty="0" err="1"/>
              <a:t>www.atsjournals.org</a:t>
            </a:r>
            <a:r>
              <a:rPr lang="en-US" dirty="0"/>
              <a:t>/</a:t>
            </a:r>
            <a:r>
              <a:rPr lang="en-US" dirty="0" err="1"/>
              <a:t>doi</a:t>
            </a:r>
            <a:r>
              <a:rPr lang="en-US" dirty="0"/>
              <a:t>/10.1164/rccm.201905-1071</a:t>
            </a:r>
            <a:r>
              <a:rPr lang="en-US" baseline="30000" dirty="0"/>
              <a:t>ST</a:t>
            </a:r>
            <a:endParaRPr lang="en-US" dirty="0"/>
          </a:p>
          <a:p>
            <a:endParaRPr lang="en-US" dirty="0"/>
          </a:p>
          <a:p>
            <a:r>
              <a:rPr lang="en-US" dirty="0"/>
              <a:t>OHS readmission and mortality cohort</a:t>
            </a:r>
          </a:p>
          <a:p>
            <a:r>
              <a:rPr lang="en-US" sz="1200" kern="1200" dirty="0" err="1">
                <a:solidFill>
                  <a:schemeClr val="tx1"/>
                </a:solidFill>
                <a:effectLst/>
                <a:latin typeface="+mn-lt"/>
                <a:ea typeface="+mn-ea"/>
                <a:cs typeface="+mn-cs"/>
              </a:rPr>
              <a:t>Mokhlesi</a:t>
            </a:r>
            <a:r>
              <a:rPr lang="en-US" sz="1200" kern="1200" dirty="0">
                <a:solidFill>
                  <a:schemeClr val="tx1"/>
                </a:solidFill>
                <a:effectLst/>
                <a:latin typeface="+mn-lt"/>
                <a:ea typeface="+mn-ea"/>
                <a:cs typeface="+mn-cs"/>
              </a:rPr>
              <a:t> B, Masa JF, Afshar M, et al. The Effect of Hospital Discharge with Empiric Noninvasive Ventilation on Mortality in Hospitalized Patients with Obesity Hypoventilation Syndrome. An Individual Patient Data Meta-Analysis. </a:t>
            </a:r>
            <a:r>
              <a:rPr lang="en-US" sz="1200" i="1" kern="1200" dirty="0">
                <a:solidFill>
                  <a:schemeClr val="tx1"/>
                </a:solidFill>
                <a:effectLst/>
                <a:latin typeface="+mn-lt"/>
                <a:ea typeface="+mn-ea"/>
                <a:cs typeface="+mn-cs"/>
              </a:rPr>
              <a:t>Ann Am </a:t>
            </a:r>
            <a:r>
              <a:rPr lang="en-US" sz="1200" i="1" kern="1200" dirty="0" err="1">
                <a:solidFill>
                  <a:schemeClr val="tx1"/>
                </a:solidFill>
                <a:effectLst/>
                <a:latin typeface="+mn-lt"/>
                <a:ea typeface="+mn-ea"/>
                <a:cs typeface="+mn-cs"/>
              </a:rPr>
              <a:t>Thorac</a:t>
            </a:r>
            <a:r>
              <a:rPr lang="en-US" sz="1200" i="1" kern="1200" dirty="0">
                <a:solidFill>
                  <a:schemeClr val="tx1"/>
                </a:solidFill>
                <a:effectLst/>
                <a:latin typeface="+mn-lt"/>
                <a:ea typeface="+mn-ea"/>
                <a:cs typeface="+mn-cs"/>
              </a:rPr>
              <a:t> Soc</a:t>
            </a:r>
            <a:r>
              <a:rPr lang="en-US" sz="1200" kern="1200" dirty="0">
                <a:solidFill>
                  <a:schemeClr val="tx1"/>
                </a:solidFill>
                <a:effectLst/>
                <a:latin typeface="+mn-lt"/>
                <a:ea typeface="+mn-ea"/>
                <a:cs typeface="+mn-cs"/>
              </a:rPr>
              <a:t>. May 2020;17(5):627-637. doi:10.1513/AnnalsATS.201912-887OC</a:t>
            </a:r>
            <a:r>
              <a:rPr lang="en-US" dirty="0">
                <a:effectLst/>
              </a:rPr>
              <a:t> </a:t>
            </a:r>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27</a:t>
            </a:fld>
            <a:endParaRPr lang="en-US"/>
          </a:p>
        </p:txBody>
      </p:sp>
    </p:spTree>
    <p:extLst>
      <p:ext uri="{BB962C8B-B14F-4D97-AF65-F5344CB8AC3E}">
        <p14:creationId xmlns:p14="http://schemas.microsoft.com/office/powerpoint/2010/main" val="3111557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30 </a:t>
            </a:r>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S, Burkart KM, Gonzales R et al. Obesity-associated hypoventilation in hospitalized patients: prevalence, effects, and outcome. Am J Med 2004;116:1-7</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Of 277 patients with a BMI ≥35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admitted to an inpatient medical service, </a:t>
            </a:r>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and colleagues</a:t>
            </a:r>
            <a:r>
              <a:rPr lang="en-US" sz="1200" u="sng" kern="1200" baseline="30000" dirty="0">
                <a:solidFill>
                  <a:schemeClr val="tx1"/>
                </a:solidFill>
                <a:effectLst/>
                <a:latin typeface="+mn-lt"/>
                <a:ea typeface="+mn-ea"/>
                <a:cs typeface="+mn-cs"/>
                <a:hlinkClick r:id="rId3"/>
              </a:rPr>
              <a:t>4</a:t>
            </a:r>
            <a:r>
              <a:rPr lang="en-US" sz="1200" kern="1200" dirty="0">
                <a:solidFill>
                  <a:schemeClr val="tx1"/>
                </a:solidFill>
                <a:effectLst/>
                <a:latin typeface="+mn-lt"/>
                <a:ea typeface="+mn-ea"/>
                <a:cs typeface="+mn-cs"/>
              </a:rPr>
              <a:t> found that 31% met criteria for OHS.  when a subgroup of patients with BMI greater than 50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was examined, OHS was found in 48%. Of particular concern, (though likely representative of many hospitals), effective therapy for hypoventilation was only instituted in 13% of these patients.</a:t>
            </a:r>
          </a:p>
          <a:p>
            <a:endParaRPr lang="en-US" dirty="0"/>
          </a:p>
          <a:p>
            <a:endParaRPr lang="en-US" dirty="0"/>
          </a:p>
          <a:p>
            <a:endParaRPr lang="en-US" dirty="0"/>
          </a:p>
          <a:p>
            <a:r>
              <a:rPr lang="en-US" dirty="0"/>
              <a:t>Predicting OHS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32 Bulbul Y, </a:t>
            </a:r>
            <a:r>
              <a:rPr lang="en-US" sz="1200" kern="1200" dirty="0" err="1">
                <a:solidFill>
                  <a:schemeClr val="tx1"/>
                </a:solidFill>
                <a:effectLst/>
                <a:latin typeface="+mn-lt"/>
                <a:ea typeface="+mn-ea"/>
                <a:cs typeface="+mn-cs"/>
              </a:rPr>
              <a:t>Ayik</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Ozlu</a:t>
            </a:r>
            <a:r>
              <a:rPr lang="en-US" sz="1200" kern="1200" dirty="0">
                <a:solidFill>
                  <a:schemeClr val="tx1"/>
                </a:solidFill>
                <a:effectLst/>
                <a:latin typeface="+mn-lt"/>
                <a:ea typeface="+mn-ea"/>
                <a:cs typeface="+mn-cs"/>
              </a:rPr>
              <a:t> T, Orem A. Frequency and predictors of obesity hypoventilation in hospitalized patients at a tertiary health care institution. Ann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Med 2014;9:87-91.</a:t>
            </a:r>
          </a:p>
          <a:p>
            <a:pPr lvl="0"/>
            <a:r>
              <a:rPr lang="en-US" sz="1200" kern="1200" dirty="0">
                <a:solidFill>
                  <a:schemeClr val="tx1"/>
                </a:solidFill>
                <a:effectLst/>
                <a:latin typeface="+mn-lt"/>
                <a:ea typeface="+mn-ea"/>
                <a:cs typeface="+mn-cs"/>
              </a:rPr>
              <a:t>45. </a:t>
            </a:r>
            <a:r>
              <a:rPr lang="en-US" sz="1200" kern="1200" dirty="0" err="1">
                <a:solidFill>
                  <a:schemeClr val="tx1"/>
                </a:solidFill>
                <a:effectLst/>
                <a:latin typeface="+mn-lt"/>
                <a:ea typeface="+mn-ea"/>
                <a:cs typeface="+mn-cs"/>
              </a:rPr>
              <a:t>Javaheri</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Simbartl</a:t>
            </a:r>
            <a:r>
              <a:rPr lang="en-US" sz="1200" kern="1200" dirty="0">
                <a:solidFill>
                  <a:schemeClr val="tx1"/>
                </a:solidFill>
                <a:effectLst/>
                <a:latin typeface="+mn-lt"/>
                <a:ea typeface="+mn-ea"/>
                <a:cs typeface="+mn-cs"/>
              </a:rPr>
              <a:t> LA. Respiratory determinants of diurnal hypercapnia in obesity hypoventilation syndrome. What does weight have to do with it? Ann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2014;11:945-950</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28</a:t>
            </a:fld>
            <a:endParaRPr lang="en-US"/>
          </a:p>
        </p:txBody>
      </p:sp>
    </p:spTree>
    <p:extLst>
      <p:ext uri="{BB962C8B-B14F-4D97-AF65-F5344CB8AC3E}">
        <p14:creationId xmlns:p14="http://schemas.microsoft.com/office/powerpoint/2010/main" val="2212371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Bariatric surgery screening for OHS: </a:t>
            </a:r>
          </a:p>
          <a:p>
            <a:r>
              <a:rPr lang="en-US" sz="1200" kern="1200" dirty="0">
                <a:solidFill>
                  <a:schemeClr val="tx1"/>
                </a:solidFill>
                <a:effectLst/>
                <a:latin typeface="+mn-lt"/>
                <a:ea typeface="+mn-ea"/>
                <a:cs typeface="+mn-cs"/>
              </a:rPr>
              <a:t>Tran, Wang, </a:t>
            </a:r>
            <a:r>
              <a:rPr lang="en-US" sz="1200" kern="1200" dirty="0" err="1">
                <a:solidFill>
                  <a:schemeClr val="tx1"/>
                </a:solidFill>
                <a:effectLst/>
                <a:latin typeface="+mn-lt"/>
                <a:ea typeface="+mn-ea"/>
                <a:cs typeface="+mn-cs"/>
              </a:rPr>
              <a:t>Gharaibeh</a:t>
            </a:r>
            <a:r>
              <a:rPr lang="en-US" sz="1200" kern="1200" dirty="0">
                <a:solidFill>
                  <a:schemeClr val="tx1"/>
                </a:solidFill>
                <a:effectLst/>
                <a:latin typeface="+mn-lt"/>
                <a:ea typeface="+mn-ea"/>
                <a:cs typeface="+mn-cs"/>
              </a:rPr>
              <a:t>, et al.: Bariatric Surgery Risk in Obesity Hypoventilation - A total of 1,718 patients undergoing polysomnography with end-tidal CO2 monitoring prior to bariatric surgery at Cleveland Clinic from September 2011 to September 2018 were included.”</a:t>
            </a:r>
          </a:p>
          <a:p>
            <a:r>
              <a:rPr lang="en-US" sz="1200" kern="1200" dirty="0">
                <a:solidFill>
                  <a:schemeClr val="tx1"/>
                </a:solidFill>
                <a:effectLst/>
                <a:latin typeface="+mn-lt"/>
                <a:ea typeface="+mn-ea"/>
                <a:cs typeface="+mn-cs"/>
              </a:rPr>
              <a:t>Key Findings: “OHS prevalence was 68.4%. Unadjusted analyses revealed a 1.5% increased odds of OHS (1.01; 1.00-1.03) per 1-unit BMI increase, 1.7% (1.02; 1.01-1.02) per 1% increase in sleep time Sa</a:t>
            </a:r>
            <a:r>
              <a:rPr lang="en-US" sz="1200" kern="1200" baseline="-25000" dirty="0">
                <a:solidFill>
                  <a:schemeClr val="tx1"/>
                </a:solidFill>
                <a:effectLst/>
                <a:latin typeface="+mn-lt"/>
                <a:ea typeface="+mn-ea"/>
                <a:cs typeface="+mn-cs"/>
              </a:rPr>
              <a:t>O2</a:t>
            </a:r>
            <a:r>
              <a:rPr lang="en-US" sz="1200" kern="1200" dirty="0">
                <a:solidFill>
                  <a:schemeClr val="tx1"/>
                </a:solidFill>
                <a:effectLst/>
                <a:latin typeface="+mn-lt"/>
                <a:ea typeface="+mn-ea"/>
                <a:cs typeface="+mn-cs"/>
              </a:rPr>
              <a:t> &lt; 90%, 12% increase (1.12; 1.03-1.22) per 1-U increase in hemoglobin A1c, and 3.4% increased odds (1.03; 1.02-1.05) per 5-U increase in apnea-hypopnea index. The association of apnea-hypopnea index with OHS persisted after adjustment for age, sex, race, and BMI and its comorbidities (1.02; 1.01-1.04)”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 single-center retrospective study of morbidly obese patients admitted to the intensive care unit because of hypercapnic respiratory failure due to obesity hypoventilation, 75% had been erroneously diagnosed and treated for COPD, and 86% were being treated for congestive heart failure (</a:t>
            </a:r>
            <a:r>
              <a:rPr lang="en-US" sz="1200" u="sng" kern="1200" dirty="0">
                <a:solidFill>
                  <a:schemeClr val="tx1"/>
                </a:solidFill>
                <a:effectLst/>
                <a:latin typeface="+mn-lt"/>
                <a:ea typeface="+mn-ea"/>
                <a:cs typeface="+mn-cs"/>
                <a:hlinkClick r:id="rId3"/>
              </a:rPr>
              <a:t>36</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Marik</a:t>
            </a:r>
            <a:r>
              <a:rPr lang="en-US" sz="1200" kern="1200" dirty="0">
                <a:solidFill>
                  <a:schemeClr val="tx1"/>
                </a:solidFill>
                <a:effectLst/>
                <a:latin typeface="+mn-lt"/>
                <a:ea typeface="+mn-ea"/>
                <a:cs typeface="+mn-cs"/>
              </a:rPr>
              <a:t> and Desai reported that 8% of all admissions to a general ICU with acute-on-chronic hypercapnic respiratory failure met diagnostic criteria for OHS (</a:t>
            </a:r>
            <a:r>
              <a:rPr lang="en-US" sz="1200" u="sng" kern="1200" dirty="0">
                <a:solidFill>
                  <a:schemeClr val="tx1"/>
                </a:solidFill>
                <a:effectLst/>
                <a:latin typeface="+mn-lt"/>
                <a:ea typeface="+mn-ea"/>
                <a:cs typeface="+mn-cs"/>
                <a:hlinkClick r:id="rId4"/>
              </a:rPr>
              <a:t>22</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Marik</a:t>
            </a:r>
            <a:r>
              <a:rPr lang="en-US" sz="1200" kern="1200" dirty="0">
                <a:solidFill>
                  <a:schemeClr val="tx1"/>
                </a:solidFill>
                <a:effectLst/>
                <a:latin typeface="+mn-lt"/>
                <a:ea typeface="+mn-ea"/>
                <a:cs typeface="+mn-cs"/>
              </a:rPr>
              <a:t> PE, Desai H. Characteristics of patients with the “malignant obesity hypoventilation syndrome” admitted to an ICU. J Intensive Care Med 2013;28:124–130.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BMI over 50+ - high rates</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CDC estimated that 7.6% of the adult U.S. population has a BMI ≥40 kg/m</a:t>
            </a:r>
            <a:r>
              <a:rPr lang="en-US" baseline="30000" dirty="0"/>
              <a:t>2</a:t>
            </a:r>
            <a:r>
              <a:rPr lang="en-US" dirty="0"/>
              <a:t> (https://</a:t>
            </a:r>
            <a:r>
              <a:rPr lang="en-US" dirty="0" err="1"/>
              <a:t>pubmed.ncbi.nlm.nih.gov</a:t>
            </a:r>
            <a:r>
              <a:rPr lang="en-US" dirty="0"/>
              <a:t>/29922829/). </a:t>
            </a:r>
          </a:p>
          <a:p>
            <a:endParaRPr lang="en-US" dirty="0"/>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29</a:t>
            </a:fld>
            <a:endParaRPr lang="en-US"/>
          </a:p>
        </p:txBody>
      </p:sp>
    </p:spTree>
    <p:extLst>
      <p:ext uri="{BB962C8B-B14F-4D97-AF65-F5344CB8AC3E}">
        <p14:creationId xmlns:p14="http://schemas.microsoft.com/office/powerpoint/2010/main" val="406074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3</a:t>
            </a:fld>
            <a:endParaRPr lang="en-US"/>
          </a:p>
        </p:txBody>
      </p:sp>
    </p:spTree>
    <p:extLst>
      <p:ext uri="{BB962C8B-B14F-4D97-AF65-F5344CB8AC3E}">
        <p14:creationId xmlns:p14="http://schemas.microsoft.com/office/powerpoint/2010/main" val="324918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Ballpark, this is about similar to admission with Pulmonary Embolism.</a:t>
            </a:r>
          </a:p>
          <a:p>
            <a:endParaRPr lang="en-US" dirty="0"/>
          </a:p>
          <a:p>
            <a:r>
              <a:rPr lang="en-US" dirty="0"/>
              <a:t>(causal implication is slightly different)</a:t>
            </a:r>
          </a:p>
        </p:txBody>
      </p:sp>
      <p:sp>
        <p:nvSpPr>
          <p:cNvPr id="4" name="Slide Number Placeholder 3"/>
          <p:cNvSpPr>
            <a:spLocks noGrp="1"/>
          </p:cNvSpPr>
          <p:nvPr>
            <p:ph type="sldNum" sz="quarter" idx="5"/>
          </p:nvPr>
        </p:nvSpPr>
        <p:spPr/>
        <p:txBody>
          <a:bodyPr/>
          <a:lstStyle/>
          <a:p>
            <a:fld id="{7035CCB4-DF4F-3F4C-BC9E-4633452ED3B9}" type="slidenum">
              <a:rPr lang="en-US" smtClean="0"/>
              <a:t>30</a:t>
            </a:fld>
            <a:endParaRPr lang="en-US"/>
          </a:p>
        </p:txBody>
      </p:sp>
    </p:spTree>
    <p:extLst>
      <p:ext uri="{BB962C8B-B14F-4D97-AF65-F5344CB8AC3E}">
        <p14:creationId xmlns:p14="http://schemas.microsoft.com/office/powerpoint/2010/main" val="3403112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31</a:t>
            </a:fld>
            <a:endParaRPr lang="en-US"/>
          </a:p>
        </p:txBody>
      </p:sp>
    </p:spTree>
    <p:extLst>
      <p:ext uri="{BB962C8B-B14F-4D97-AF65-F5344CB8AC3E}">
        <p14:creationId xmlns:p14="http://schemas.microsoft.com/office/powerpoint/2010/main" val="1240005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ICD 10 diagnostic codes [J96.02 (acute HRF), J96.22 (acute and chronic respiratory failure with hypercapnia), J96.92 (respiratory failure </a:t>
            </a:r>
            <a:r>
              <a:rPr lang="en-US" dirty="0" err="1"/>
              <a:t>unspecifed</a:t>
            </a:r>
            <a:r>
              <a:rPr lang="en-US" dirty="0"/>
              <a:t> with hypercapnia), J96.12 (chronic respiratory failure with hypercapnia), E66.2 (morbid obesity with hypoventilation)]</a:t>
            </a:r>
          </a:p>
          <a:p>
            <a:endParaRPr lang="en-US" dirty="0"/>
          </a:p>
          <a:p>
            <a:endParaRPr lang="en-US" dirty="0"/>
          </a:p>
          <a:p>
            <a:r>
              <a:rPr lang="en-US" dirty="0">
                <a:hlinkClick r:id="rId3"/>
              </a:rPr>
              <a:t>https://link.springer.com/content/pdf/10.1007/s00408-019-00300-w.pdf</a:t>
            </a:r>
            <a:r>
              <a:rPr lang="en-US" dirty="0"/>
              <a:t> UVM</a:t>
            </a:r>
          </a:p>
          <a:p>
            <a:r>
              <a:rPr lang="en-US" dirty="0"/>
              <a:t>202 patients admitted with acute </a:t>
            </a:r>
            <a:r>
              <a:rPr lang="en-US" dirty="0" err="1"/>
              <a:t>hypercapneic</a:t>
            </a:r>
            <a:r>
              <a:rPr lang="en-US" dirty="0"/>
              <a:t> resp failure</a:t>
            </a:r>
          </a:p>
          <a:p>
            <a:pPr lvl="1"/>
            <a:r>
              <a:rPr lang="en-US" dirty="0"/>
              <a:t>Identified by ICD code.</a:t>
            </a:r>
            <a:r>
              <a:rPr lang="en-US" b="1" dirty="0"/>
              <a:t> </a:t>
            </a:r>
          </a:p>
          <a:p>
            <a:pPr lvl="1"/>
            <a:r>
              <a:rPr lang="en-US" dirty="0" err="1"/>
              <a:t>Comorbs</a:t>
            </a:r>
            <a:r>
              <a:rPr lang="en-US" dirty="0"/>
              <a:t>: 29% CHF, 24% OSA, 6% OHS, 46% COPD, 10% Asthma</a:t>
            </a:r>
          </a:p>
          <a:p>
            <a:pPr lvl="1"/>
            <a:r>
              <a:rPr lang="en-US" dirty="0"/>
              <a:t>Admission reason: 50% resp failure, 11% pneumonia, 23% AECOPD, 5% overdose, 12% sepsis, 29% cardiac disease</a:t>
            </a:r>
          </a:p>
          <a:p>
            <a:pPr lvl="1"/>
            <a:r>
              <a:rPr lang="en-US" dirty="0"/>
              <a:t>23% readmission within 30 days; higher with peripheral vascular disease, active smoking, ILD and Bronchiectasis; increased with compensation (bicarb 40-49 vs 20-29)</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32</a:t>
            </a:fld>
            <a:endParaRPr lang="en-US"/>
          </a:p>
        </p:txBody>
      </p:sp>
    </p:spTree>
    <p:extLst>
      <p:ext uri="{BB962C8B-B14F-4D97-AF65-F5344CB8AC3E}">
        <p14:creationId xmlns:p14="http://schemas.microsoft.com/office/powerpoint/2010/main" val="2554174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Inclusion criteria: Admitted, 18+ </a:t>
            </a:r>
          </a:p>
          <a:p>
            <a:endParaRPr lang="en-US" dirty="0"/>
          </a:p>
          <a:p>
            <a:r>
              <a:rPr lang="en-US" dirty="0"/>
              <a:t>ABG showing PaCO2 over 45 and pH 7.35-7.45 during 2018. N=491</a:t>
            </a:r>
          </a:p>
          <a:p>
            <a:endParaRPr lang="en-US" dirty="0"/>
          </a:p>
          <a:p>
            <a:r>
              <a:rPr lang="en-US" dirty="0"/>
              <a:t>44% had multiple admissions w/n the year</a:t>
            </a:r>
          </a:p>
          <a:p>
            <a:r>
              <a:rPr lang="en-US" dirty="0"/>
              <a:t>44.2% mortality over a median of 592 days</a:t>
            </a:r>
          </a:p>
          <a:p>
            <a:endParaRPr lang="en-US" dirty="0"/>
          </a:p>
          <a:p>
            <a:r>
              <a:rPr lang="en-US" dirty="0"/>
              <a:t>Manual review of 40 patients with 0 competing metabolic </a:t>
            </a:r>
            <a:r>
              <a:rPr lang="en-US" dirty="0" err="1"/>
              <a:t>proceses</a:t>
            </a:r>
            <a:r>
              <a:rPr lang="en-US" dirty="0"/>
              <a:t>. </a:t>
            </a:r>
          </a:p>
        </p:txBody>
      </p:sp>
      <p:sp>
        <p:nvSpPr>
          <p:cNvPr id="4" name="Slide Number Placeholder 3"/>
          <p:cNvSpPr>
            <a:spLocks noGrp="1"/>
          </p:cNvSpPr>
          <p:nvPr>
            <p:ph type="sldNum" sz="quarter" idx="5"/>
          </p:nvPr>
        </p:nvSpPr>
        <p:spPr/>
        <p:txBody>
          <a:bodyPr/>
          <a:lstStyle/>
          <a:p>
            <a:fld id="{1EC3053B-A881-D543-8AAA-D158F42589C3}" type="slidenum">
              <a:rPr lang="en-US" smtClean="0"/>
              <a:t>33</a:t>
            </a:fld>
            <a:endParaRPr lang="en-US"/>
          </a:p>
        </p:txBody>
      </p:sp>
    </p:spTree>
    <p:extLst>
      <p:ext uri="{BB962C8B-B14F-4D97-AF65-F5344CB8AC3E}">
        <p14:creationId xmlns:p14="http://schemas.microsoft.com/office/powerpoint/2010/main" val="41328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Returning to this: </a:t>
            </a:r>
          </a:p>
          <a:p>
            <a:pPr lvl="1"/>
            <a:endParaRPr lang="en-US" dirty="0"/>
          </a:p>
          <a:p>
            <a:pPr lvl="1"/>
            <a:r>
              <a:rPr lang="en-US" dirty="0"/>
              <a:t>I’ve presented data primarily about this little circle; need epidemiologic definitions to build cohorts about the whole group. </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34</a:t>
            </a:fld>
            <a:endParaRPr lang="en-US"/>
          </a:p>
        </p:txBody>
      </p:sp>
    </p:spTree>
    <p:extLst>
      <p:ext uri="{BB962C8B-B14F-4D97-AF65-F5344CB8AC3E}">
        <p14:creationId xmlns:p14="http://schemas.microsoft.com/office/powerpoint/2010/main" val="1775157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35</a:t>
            </a:fld>
            <a:endParaRPr lang="en-US"/>
          </a:p>
        </p:txBody>
      </p:sp>
    </p:spTree>
    <p:extLst>
      <p:ext uri="{BB962C8B-B14F-4D97-AF65-F5344CB8AC3E}">
        <p14:creationId xmlns:p14="http://schemas.microsoft.com/office/powerpoint/2010/main" val="2927233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36</a:t>
            </a:fld>
            <a:endParaRPr lang="en-US"/>
          </a:p>
        </p:txBody>
      </p:sp>
    </p:spTree>
    <p:extLst>
      <p:ext uri="{BB962C8B-B14F-4D97-AF65-F5344CB8AC3E}">
        <p14:creationId xmlns:p14="http://schemas.microsoft.com/office/powerpoint/2010/main" val="3575455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37</a:t>
            </a:fld>
            <a:endParaRPr lang="en-US"/>
          </a:p>
        </p:txBody>
      </p:sp>
    </p:spTree>
    <p:extLst>
      <p:ext uri="{BB962C8B-B14F-4D97-AF65-F5344CB8AC3E}">
        <p14:creationId xmlns:p14="http://schemas.microsoft.com/office/powerpoint/2010/main" val="2677780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www.atsjournals.org</a:t>
            </a:r>
            <a:r>
              <a:rPr lang="en-US" dirty="0"/>
              <a:t>/</a:t>
            </a:r>
            <a:r>
              <a:rPr lang="en-US" dirty="0" err="1"/>
              <a:t>doi</a:t>
            </a:r>
            <a:r>
              <a:rPr lang="en-US" dirty="0"/>
              <a:t>/full/10.1164/rccm.202108-1912LE?af=R</a:t>
            </a:r>
          </a:p>
          <a:p>
            <a:endParaRPr lang="en-US" dirty="0"/>
          </a:p>
          <a:p>
            <a:r>
              <a:rPr lang="en-US" dirty="0"/>
              <a:t>Limitations: unable to assess comorbidities or causes</a:t>
            </a:r>
          </a:p>
          <a:p>
            <a:r>
              <a:rPr lang="en-US" dirty="0"/>
              <a:t>Blood gasses may </a:t>
            </a:r>
            <a:r>
              <a:rPr lang="en-US" dirty="0" err="1"/>
              <a:t>undersampble</a:t>
            </a:r>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38</a:t>
            </a:fld>
            <a:endParaRPr lang="en-US"/>
          </a:p>
        </p:txBody>
      </p:sp>
    </p:spTree>
    <p:extLst>
      <p:ext uri="{BB962C8B-B14F-4D97-AF65-F5344CB8AC3E}">
        <p14:creationId xmlns:p14="http://schemas.microsoft.com/office/powerpoint/2010/main" val="2359528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Will discuss why not Se and </a:t>
            </a:r>
            <a:r>
              <a:rPr lang="en-US" sz="1200" kern="1200" dirty="0" err="1">
                <a:solidFill>
                  <a:schemeClr val="tx1"/>
                </a:solidFill>
                <a:effectLst/>
                <a:latin typeface="+mn-lt"/>
                <a:ea typeface="+mn-ea"/>
                <a:cs typeface="+mn-cs"/>
              </a:rPr>
              <a:t>Sp</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Will discuss why blood gas taken as a reference standard.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Hypothesis 2: The distribution of age, ethnicity, BMI, </a:t>
            </a:r>
            <a:r>
              <a:rPr lang="en-US" sz="1200" kern="1200" dirty="0" err="1">
                <a:solidFill>
                  <a:schemeClr val="tx1"/>
                </a:solidFill>
                <a:effectLst/>
                <a:latin typeface="+mn-lt"/>
                <a:ea typeface="+mn-ea"/>
                <a:cs typeface="+mn-cs"/>
              </a:rPr>
              <a:t>Elixhauser</a:t>
            </a:r>
            <a:r>
              <a:rPr lang="en-US" sz="1200" kern="1200" dirty="0">
                <a:solidFill>
                  <a:schemeClr val="tx1"/>
                </a:solidFill>
                <a:effectLst/>
                <a:latin typeface="+mn-lt"/>
                <a:ea typeface="+mn-ea"/>
                <a:cs typeface="+mn-cs"/>
              </a:rPr>
              <a:t> comorbidity score, and frequency of coexisting diagnoses (OSA, opiate use disorder, COPD, CHF, and neuromuscular disease) will differ between the cohorts identified by each method.</a:t>
            </a:r>
          </a:p>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39</a:t>
            </a:fld>
            <a:endParaRPr lang="en-US"/>
          </a:p>
        </p:txBody>
      </p:sp>
    </p:spTree>
    <p:extLst>
      <p:ext uri="{BB962C8B-B14F-4D97-AF65-F5344CB8AC3E}">
        <p14:creationId xmlns:p14="http://schemas.microsoft.com/office/powerpoint/2010/main" val="366577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Hypoventilation, first at night</a:t>
            </a:r>
          </a:p>
          <a:p>
            <a:r>
              <a:rPr lang="en-US" dirty="0"/>
              <a:t>HCO3</a:t>
            </a:r>
            <a:r>
              <a:rPr lang="en-US" baseline="30000" dirty="0"/>
              <a:t>-</a:t>
            </a:r>
            <a:r>
              <a:rPr lang="en-US" dirty="0"/>
              <a:t> retention</a:t>
            </a:r>
          </a:p>
          <a:p>
            <a:r>
              <a:rPr lang="en-US" dirty="0"/>
              <a:t>Decreased Hypercapnic Ventilatory Response (HCVR)</a:t>
            </a:r>
          </a:p>
          <a:p>
            <a:pPr lvl="1"/>
            <a:r>
              <a:rPr lang="en-US" dirty="0"/>
              <a:t>Normocapnic obese vs. OHS differ in HCVR</a:t>
            </a:r>
          </a:p>
          <a:p>
            <a:pPr lvl="1"/>
            <a:r>
              <a:rPr lang="en-US" dirty="0"/>
              <a:t>Severe obesity alone is not sufficient; severe OSA alone is not sufficient</a:t>
            </a:r>
          </a:p>
          <a:p>
            <a:endParaRPr lang="en-US" dirty="0"/>
          </a:p>
          <a:p>
            <a:endParaRPr lang="en-US" dirty="0"/>
          </a:p>
          <a:p>
            <a:endParaRPr lang="en-US" dirty="0"/>
          </a:p>
          <a:p>
            <a:r>
              <a:rPr lang="en-US" dirty="0"/>
              <a:t>Transient CO2 load during apneic/</a:t>
            </a:r>
            <a:r>
              <a:rPr lang="en-US" dirty="0" err="1"/>
              <a:t>hypopneic</a:t>
            </a:r>
            <a:r>
              <a:rPr lang="en-US" dirty="0"/>
              <a:t> events -&gt; kidneys retain HCO3</a:t>
            </a:r>
          </a:p>
          <a:p>
            <a:r>
              <a:rPr lang="en-US" dirty="0"/>
              <a:t>HCO3 excretion is slower than PCO2 – will persist into the day, depending on severity and the patients ability to hyperventilate or excrete HCO3 (absence of things causing metabolic alkalosis) during the day</a:t>
            </a:r>
          </a:p>
          <a:p>
            <a:r>
              <a:rPr lang="en-US" dirty="0"/>
              <a:t>If CO2 Loading/HCO3 retention is severe enough (or retention disordered) that it is not fully normalized, persistent HCO3 retention (met alkalosis) occurs</a:t>
            </a:r>
          </a:p>
          <a:p>
            <a:r>
              <a:rPr lang="en-US" dirty="0"/>
              <a:t>Excess HCO3 decreases the HCVR (change in PCO2 leads to buffered change in H+ CSF) -&gt; hypoventilation and hypercapnia during the day. </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4</a:t>
            </a:fld>
            <a:endParaRPr lang="en-US"/>
          </a:p>
        </p:txBody>
      </p:sp>
    </p:spTree>
    <p:extLst>
      <p:ext uri="{BB962C8B-B14F-4D97-AF65-F5344CB8AC3E}">
        <p14:creationId xmlns:p14="http://schemas.microsoft.com/office/powerpoint/2010/main" val="662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40</a:t>
            </a:fld>
            <a:endParaRPr lang="en-US"/>
          </a:p>
        </p:txBody>
      </p:sp>
    </p:spTree>
    <p:extLst>
      <p:ext uri="{BB962C8B-B14F-4D97-AF65-F5344CB8AC3E}">
        <p14:creationId xmlns:p14="http://schemas.microsoft.com/office/powerpoint/2010/main" val="1098897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(bolded = correct classifications for hypercapnia; </a:t>
            </a:r>
            <a:r>
              <a:rPr lang="en-US" sz="1200" kern="1200" dirty="0">
                <a:solidFill>
                  <a:schemeClr val="tx1"/>
                </a:solidFill>
                <a:effectLst/>
                <a:latin typeface="+mn-lt"/>
                <a:ea typeface="+mn-ea"/>
                <a:cs typeface="+mn-cs"/>
              </a:rPr>
              <a:t>non-bolded = incorrect, but likely common, misclassifications of hypercapnia)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J96.12 (chronic respiratory failure with hypercapnia),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J96.02 (acute </a:t>
            </a:r>
            <a:r>
              <a:rPr lang="en-US" sz="1200" b="1" kern="1200" dirty="0" err="1">
                <a:solidFill>
                  <a:schemeClr val="tx1"/>
                </a:solidFill>
                <a:effectLst/>
                <a:latin typeface="+mn-lt"/>
                <a:ea typeface="+mn-ea"/>
                <a:cs typeface="+mn-cs"/>
              </a:rPr>
              <a:t>hypercapneic</a:t>
            </a:r>
            <a:r>
              <a:rPr lang="en-US" sz="1200" b="1" kern="1200" dirty="0">
                <a:solidFill>
                  <a:schemeClr val="tx1"/>
                </a:solidFill>
                <a:effectLst/>
                <a:latin typeface="+mn-lt"/>
                <a:ea typeface="+mn-ea"/>
                <a:cs typeface="+mn-cs"/>
              </a:rPr>
              <a:t> respiratory failure),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J96.22 (acute and chronic respiratory failure with hypercapnia),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J96.92 (respiratory failure unspecified with hypercapnia),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E66.2 (morbid obesity with hypoventilation)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J96 Respiratory Failure, not otherwise specified</a:t>
            </a:r>
          </a:p>
          <a:p>
            <a:r>
              <a:rPr lang="en-US" sz="1200" kern="1200" dirty="0">
                <a:solidFill>
                  <a:schemeClr val="tx1"/>
                </a:solidFill>
                <a:effectLst/>
                <a:latin typeface="+mn-lt"/>
                <a:ea typeface="+mn-ea"/>
                <a:cs typeface="+mn-cs"/>
              </a:rPr>
              <a:t>J96.00 Acute Respiratory Failure, unspecified whether hypoxia or hypercapnia</a:t>
            </a:r>
          </a:p>
          <a:p>
            <a:r>
              <a:rPr lang="en-US" sz="1200" kern="1200" dirty="0">
                <a:solidFill>
                  <a:schemeClr val="tx1"/>
                </a:solidFill>
                <a:effectLst/>
                <a:latin typeface="+mn-lt"/>
                <a:ea typeface="+mn-ea"/>
                <a:cs typeface="+mn-cs"/>
              </a:rPr>
              <a:t>J96.01 Acute respiratory failure, with hypoxia</a:t>
            </a:r>
          </a:p>
          <a:p>
            <a:r>
              <a:rPr lang="en-US" sz="1200" kern="1200" dirty="0">
                <a:solidFill>
                  <a:schemeClr val="tx1"/>
                </a:solidFill>
                <a:effectLst/>
                <a:latin typeface="+mn-lt"/>
                <a:ea typeface="+mn-ea"/>
                <a:cs typeface="+mn-cs"/>
              </a:rPr>
              <a:t>J96.1 Chronic Respiratory Failure</a:t>
            </a:r>
          </a:p>
          <a:p>
            <a:r>
              <a:rPr lang="en-US" sz="1200" kern="1200" dirty="0">
                <a:solidFill>
                  <a:schemeClr val="tx1"/>
                </a:solidFill>
                <a:effectLst/>
                <a:latin typeface="+mn-lt"/>
                <a:ea typeface="+mn-ea"/>
                <a:cs typeface="+mn-cs"/>
              </a:rPr>
              <a:t>J96.10 Chronic Respiratory Failure, unspecified whether hypoxia or hypercapnia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J96.11 Chronic Respiratory Failure with hypoxia</a:t>
            </a:r>
          </a:p>
          <a:p>
            <a:r>
              <a:rPr lang="en-US" sz="1200" kern="1200" dirty="0">
                <a:solidFill>
                  <a:schemeClr val="tx1"/>
                </a:solidFill>
                <a:effectLst/>
                <a:latin typeface="+mn-lt"/>
                <a:ea typeface="+mn-ea"/>
                <a:cs typeface="+mn-cs"/>
              </a:rPr>
              <a:t>J96.2 Acute and Chronic Respiratory Failure</a:t>
            </a:r>
          </a:p>
          <a:p>
            <a:r>
              <a:rPr lang="en-US" sz="1200" kern="1200" dirty="0">
                <a:solidFill>
                  <a:schemeClr val="tx1"/>
                </a:solidFill>
                <a:effectLst/>
                <a:latin typeface="+mn-lt"/>
                <a:ea typeface="+mn-ea"/>
                <a:cs typeface="+mn-cs"/>
              </a:rPr>
              <a:t>J96.20 Acute and Chronic Respiratory Failure, unspecified whether hypoxia or hypercapnia</a:t>
            </a:r>
          </a:p>
          <a:p>
            <a:r>
              <a:rPr lang="en-US" sz="1200" kern="1200" dirty="0">
                <a:solidFill>
                  <a:schemeClr val="tx1"/>
                </a:solidFill>
                <a:effectLst/>
                <a:latin typeface="+mn-lt"/>
                <a:ea typeface="+mn-ea"/>
                <a:cs typeface="+mn-cs"/>
              </a:rPr>
              <a:t>J96.21 Acute and Chronic Respiratory Failure, with hypoxia</a:t>
            </a:r>
          </a:p>
          <a:p>
            <a:r>
              <a:rPr lang="en-US" sz="1200" kern="1200" dirty="0">
                <a:solidFill>
                  <a:schemeClr val="tx1"/>
                </a:solidFill>
                <a:effectLst/>
                <a:latin typeface="+mn-lt"/>
                <a:ea typeface="+mn-ea"/>
                <a:cs typeface="+mn-cs"/>
              </a:rPr>
              <a:t>J96.90 Respiratory Failure, unspecified whether with hypoxia or hypercapnia (most common in </a:t>
            </a:r>
            <a:r>
              <a:rPr lang="en-US" sz="1200" kern="1200" dirty="0" err="1">
                <a:solidFill>
                  <a:schemeClr val="tx1"/>
                </a:solidFill>
                <a:effectLst/>
                <a:latin typeface="+mn-lt"/>
                <a:ea typeface="+mn-ea"/>
                <a:cs typeface="+mn-cs"/>
              </a:rPr>
              <a:t>TrinetX</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J96.91 Respiratory Failure, unspecified with hypoxia</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Specific Procedure Codes: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Assistance with Respiratory Ventilation, 0-24 hours; 24-96 hours; and longer than 96 hours</a:t>
            </a:r>
          </a:p>
          <a:p>
            <a:r>
              <a:rPr lang="en-US" sz="1200" kern="1200" dirty="0">
                <a:solidFill>
                  <a:schemeClr val="tx1"/>
                </a:solidFill>
                <a:effectLst/>
                <a:latin typeface="+mn-lt"/>
                <a:ea typeface="+mn-ea"/>
                <a:cs typeface="+mn-cs"/>
              </a:rPr>
              <a:t>Management of non-invasive ventilation</a:t>
            </a:r>
          </a:p>
          <a:p>
            <a:r>
              <a:rPr lang="en-US" sz="1200" kern="1200" dirty="0">
                <a:solidFill>
                  <a:schemeClr val="tx1"/>
                </a:solidFill>
                <a:effectLst/>
                <a:latin typeface="+mn-lt"/>
                <a:ea typeface="+mn-ea"/>
                <a:cs typeface="+mn-cs"/>
              </a:rPr>
              <a:t>Respiratory Ventilation, 0-24 hours; 24-96 hours; and longer than 96 hours</a:t>
            </a:r>
          </a:p>
          <a:p>
            <a:r>
              <a:rPr lang="en-US" sz="1200" kern="1200" dirty="0">
                <a:solidFill>
                  <a:schemeClr val="tx1"/>
                </a:solidFill>
                <a:effectLst/>
                <a:latin typeface="+mn-lt"/>
                <a:ea typeface="+mn-ea"/>
                <a:cs typeface="+mn-cs"/>
              </a:rPr>
              <a:t>Ventilator Management</a:t>
            </a:r>
          </a:p>
          <a:p>
            <a:r>
              <a:rPr lang="en-US" sz="1200" kern="1200" dirty="0">
                <a:solidFill>
                  <a:schemeClr val="tx1"/>
                </a:solidFill>
                <a:effectLst/>
                <a:latin typeface="+mn-lt"/>
                <a:ea typeface="+mn-ea"/>
                <a:cs typeface="+mn-cs"/>
              </a:rPr>
              <a:t>Ventilation Assist and Management.. initial; first day; and subsequent day</a:t>
            </a:r>
          </a:p>
          <a:p>
            <a:r>
              <a:rPr lang="en-US" sz="1200" kern="1200" dirty="0">
                <a:solidFill>
                  <a:schemeClr val="tx1"/>
                </a:solidFill>
                <a:effectLst/>
                <a:latin typeface="+mn-lt"/>
                <a:ea typeface="+mn-ea"/>
                <a:cs typeface="+mn-cs"/>
              </a:rPr>
              <a:t> ICD-10: Mechanical Ventilation - 5A1935Z, 5A1945Z, 5A1955Z</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Specific Blood gas codes: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LOINC 2019-8 Carbon Dioxide [ Partial Pressure ] Arterial Blood over 45</a:t>
            </a:r>
          </a:p>
          <a:p>
            <a:r>
              <a:rPr lang="en-US" sz="1200" kern="1200" dirty="0">
                <a:solidFill>
                  <a:schemeClr val="tx1"/>
                </a:solidFill>
                <a:effectLst/>
                <a:latin typeface="+mn-lt"/>
                <a:ea typeface="+mn-ea"/>
                <a:cs typeface="+mn-cs"/>
              </a:rPr>
              <a:t>LOINC 2026-3 Carbon Dioxide, total [ Moles/Volume] in Arterial Blood over 45</a:t>
            </a:r>
          </a:p>
          <a:p>
            <a:r>
              <a:rPr lang="en-US" sz="1200" kern="1200" dirty="0">
                <a:solidFill>
                  <a:schemeClr val="tx1"/>
                </a:solidFill>
                <a:effectLst/>
                <a:latin typeface="+mn-lt"/>
                <a:ea typeface="+mn-ea"/>
                <a:cs typeface="+mn-cs"/>
              </a:rPr>
              <a:t>LOINC 32771-8 Carbon Dioxide [ Partial Pressure] adjusted to patient’s actual temperature in arterial blood over 45</a:t>
            </a:r>
          </a:p>
          <a:p>
            <a:r>
              <a:rPr lang="en-US" sz="1200" kern="1200" dirty="0">
                <a:solidFill>
                  <a:schemeClr val="tx1"/>
                </a:solidFill>
                <a:effectLst/>
                <a:latin typeface="+mn-lt"/>
                <a:ea typeface="+mn-ea"/>
                <a:cs typeface="+mn-cs"/>
              </a:rPr>
              <a:t>LOINC 11557-6 Carbon Dioxide [ Partial Pressure] in Blood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41</a:t>
            </a:fld>
            <a:endParaRPr lang="en-US"/>
          </a:p>
        </p:txBody>
      </p:sp>
    </p:spTree>
    <p:extLst>
      <p:ext uri="{BB962C8B-B14F-4D97-AF65-F5344CB8AC3E}">
        <p14:creationId xmlns:p14="http://schemas.microsoft.com/office/powerpoint/2010/main" val="1820162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Why start with inpatients with Hypercapnia? </a:t>
            </a:r>
          </a:p>
          <a:p>
            <a:r>
              <a:rPr lang="en-US" dirty="0"/>
              <a:t>Easier ascertainment</a:t>
            </a:r>
          </a:p>
          <a:p>
            <a:pPr lvl="1"/>
            <a:r>
              <a:rPr lang="en-US" dirty="0"/>
              <a:t>Informed presence bias</a:t>
            </a:r>
          </a:p>
          <a:p>
            <a:pPr lvl="1"/>
            <a:r>
              <a:rPr lang="en-US" dirty="0"/>
              <a:t>Labs</a:t>
            </a:r>
          </a:p>
          <a:p>
            <a:pPr lvl="1"/>
            <a:r>
              <a:rPr lang="en-US" dirty="0"/>
              <a:t>Data sources</a:t>
            </a:r>
          </a:p>
          <a:p>
            <a:r>
              <a:rPr lang="en-US" dirty="0"/>
              <a:t>Higher morbidity</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42</a:t>
            </a:fld>
            <a:endParaRPr lang="en-US"/>
          </a:p>
        </p:txBody>
      </p:sp>
    </p:spTree>
    <p:extLst>
      <p:ext uri="{BB962C8B-B14F-4D97-AF65-F5344CB8AC3E}">
        <p14:creationId xmlns:p14="http://schemas.microsoft.com/office/powerpoint/2010/main" val="2785390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43</a:t>
            </a:fld>
            <a:endParaRPr lang="en-US"/>
          </a:p>
        </p:txBody>
      </p:sp>
    </p:spTree>
    <p:extLst>
      <p:ext uri="{BB962C8B-B14F-4D97-AF65-F5344CB8AC3E}">
        <p14:creationId xmlns:p14="http://schemas.microsoft.com/office/powerpoint/2010/main" val="4053477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44</a:t>
            </a:fld>
            <a:endParaRPr lang="en-US"/>
          </a:p>
        </p:txBody>
      </p:sp>
    </p:spTree>
    <p:extLst>
      <p:ext uri="{BB962C8B-B14F-4D97-AF65-F5344CB8AC3E}">
        <p14:creationId xmlns:p14="http://schemas.microsoft.com/office/powerpoint/2010/main" val="3189385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Informed presence bias: people who have information in the EHR differ from those who do not. </a:t>
            </a:r>
          </a:p>
          <a:p>
            <a:pPr lvl="1"/>
            <a:r>
              <a:rPr lang="en-US" dirty="0"/>
              <a:t>What would the ABG have shown, if it were checked? Hard to predict</a:t>
            </a:r>
          </a:p>
          <a:p>
            <a:pPr lvl="1"/>
            <a:endParaRPr lang="en-US" dirty="0"/>
          </a:p>
          <a:p>
            <a:r>
              <a:rPr lang="en-US" dirty="0"/>
              <a:t>EHR Computable Phenotype: an algorithm to classify patients based on the information present in the EHR</a:t>
            </a:r>
          </a:p>
          <a:p>
            <a:r>
              <a:rPr lang="en-US" dirty="0"/>
              <a:t>EHR Computable phenotype for Hypercapnic Respiratory Failure? </a:t>
            </a:r>
          </a:p>
          <a:p>
            <a:pPr lvl="1"/>
            <a:r>
              <a:rPr lang="en-US" dirty="0"/>
              <a:t>What should the reference standard be?</a:t>
            </a:r>
          </a:p>
          <a:p>
            <a:pPr lvl="2"/>
            <a:r>
              <a:rPr lang="en-US" dirty="0"/>
              <a:t>Physician adjudication? Chart Review</a:t>
            </a:r>
          </a:p>
          <a:p>
            <a:pPr lvl="2"/>
            <a:r>
              <a:rPr lang="en-US" dirty="0"/>
              <a:t>Based on some outcome measure: </a:t>
            </a:r>
            <a:r>
              <a:rPr lang="en-US" dirty="0" err="1"/>
              <a:t>ie</a:t>
            </a:r>
            <a:r>
              <a:rPr lang="en-US" dirty="0"/>
              <a:t>, risk of mortality or readmission</a:t>
            </a:r>
          </a:p>
          <a:p>
            <a:endParaRPr lang="en-US" dirty="0"/>
          </a:p>
          <a:p>
            <a:endParaRPr lang="en-US" dirty="0"/>
          </a:p>
          <a:p>
            <a:r>
              <a:rPr lang="en-US" dirty="0"/>
              <a:t>Uses:</a:t>
            </a:r>
          </a:p>
          <a:p>
            <a:r>
              <a:rPr lang="en-US" dirty="0"/>
              <a:t>Epidemiology: Prevalence Estimates</a:t>
            </a:r>
          </a:p>
          <a:p>
            <a:pPr lvl="1"/>
            <a:r>
              <a:rPr lang="en-US" dirty="0"/>
              <a:t>Conditional Probabilities for Diagnosis</a:t>
            </a:r>
          </a:p>
          <a:p>
            <a:pPr lvl="1"/>
            <a:r>
              <a:rPr lang="en-US" dirty="0"/>
              <a:t>Clarification of burden of disease; coverage of treatment modalities</a:t>
            </a:r>
          </a:p>
          <a:p>
            <a:r>
              <a:rPr lang="en-US" dirty="0"/>
              <a:t>Cohort or Trial enrollment</a:t>
            </a:r>
          </a:p>
          <a:p>
            <a:r>
              <a:rPr lang="en-US" dirty="0"/>
              <a:t>Prediction of patients in need of blood gas assessment or capnography</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45</a:t>
            </a:fld>
            <a:endParaRPr lang="en-US"/>
          </a:p>
        </p:txBody>
      </p:sp>
    </p:spTree>
    <p:extLst>
      <p:ext uri="{BB962C8B-B14F-4D97-AF65-F5344CB8AC3E}">
        <p14:creationId xmlns:p14="http://schemas.microsoft.com/office/powerpoint/2010/main" val="2760439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Precision-Recall = Information Retrieval Terminology</a:t>
            </a:r>
          </a:p>
          <a:p>
            <a:endParaRPr lang="en-US" dirty="0"/>
          </a:p>
          <a:p>
            <a:r>
              <a:rPr lang="en-US" dirty="0"/>
              <a:t>Sensitivity = aka recall</a:t>
            </a:r>
          </a:p>
          <a:p>
            <a:r>
              <a:rPr lang="en-US" dirty="0"/>
              <a:t>PPV = aka precision</a:t>
            </a:r>
          </a:p>
          <a:p>
            <a:endParaRPr lang="en-US" dirty="0"/>
          </a:p>
          <a:p>
            <a:r>
              <a:rPr lang="en-US" dirty="0"/>
              <a:t>These indices are preferred when there is an imbalance In the in presence/absence of disease (</a:t>
            </a:r>
            <a:r>
              <a:rPr lang="en-US" dirty="0" err="1"/>
              <a:t>ie</a:t>
            </a:r>
            <a:r>
              <a:rPr lang="en-US" dirty="0"/>
              <a:t>, people without hypercapnic RF are much more common) – Se / </a:t>
            </a:r>
            <a:r>
              <a:rPr lang="en-US" dirty="0" err="1"/>
              <a:t>Sp</a:t>
            </a:r>
            <a:r>
              <a:rPr lang="en-US" dirty="0"/>
              <a:t> not wrong, but also not maximally informative. </a:t>
            </a:r>
          </a:p>
          <a:p>
            <a:endParaRPr lang="en-US" dirty="0"/>
          </a:p>
          <a:p>
            <a:r>
              <a:rPr lang="en-US" dirty="0"/>
              <a:t>FDA language for what to call the metrics when there is no guidance</a:t>
            </a:r>
          </a:p>
          <a:p>
            <a:r>
              <a:rPr lang="en-US" dirty="0"/>
              <a:t>Relative Sensitivity</a:t>
            </a:r>
          </a:p>
          <a:p>
            <a:r>
              <a:rPr lang="en-US" dirty="0"/>
              <a:t>Positive percent agreement</a:t>
            </a:r>
          </a:p>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47</a:t>
            </a:fld>
            <a:endParaRPr lang="en-US"/>
          </a:p>
        </p:txBody>
      </p:sp>
    </p:spTree>
    <p:extLst>
      <p:ext uri="{BB962C8B-B14F-4D97-AF65-F5344CB8AC3E}">
        <p14:creationId xmlns:p14="http://schemas.microsoft.com/office/powerpoint/2010/main" val="56436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way that people present in UT (or other places at elevation) may be different than at sea level. </a:t>
            </a:r>
          </a:p>
          <a:p>
            <a:endParaRPr lang="en-US" dirty="0"/>
          </a:p>
          <a:p>
            <a:r>
              <a:rPr lang="en-US" dirty="0"/>
              <a:t>Hypercapnia is largely iatrogenic: without supplemental oxygen, people with hypercapnia wouldn’t persist – especially if they had concomitant lung disease. </a:t>
            </a:r>
          </a:p>
          <a:p>
            <a:endParaRPr lang="en-US" dirty="0"/>
          </a:p>
          <a:p>
            <a:r>
              <a:rPr lang="en-US" dirty="0"/>
              <a:t>This also makes sense why these people might be so frail and prone to readmission… as your PaCO2 goes up, your buffer goes down. In fact, that’s probably why we’re evolved to hyperventilate with altitude. – called </a:t>
            </a:r>
            <a:r>
              <a:rPr lang="en-US" sz="1200" b="0" i="0" kern="1200" dirty="0">
                <a:solidFill>
                  <a:schemeClr val="tx1"/>
                </a:solidFill>
                <a:effectLst/>
                <a:latin typeface="+mn-lt"/>
                <a:ea typeface="+mn-ea"/>
                <a:cs typeface="+mn-cs"/>
              </a:rPr>
              <a:t>referred to as “ventilatory acclimatization” (</a:t>
            </a:r>
            <a:r>
              <a:rPr lang="en-US" sz="1200" b="0" i="0" u="none" strike="noStrike" kern="1200" dirty="0">
                <a:solidFill>
                  <a:schemeClr val="tx1"/>
                </a:solidFill>
                <a:effectLst/>
                <a:latin typeface="+mn-lt"/>
                <a:ea typeface="+mn-ea"/>
                <a:cs typeface="+mn-cs"/>
                <a:hlinkClick r:id="rId3"/>
              </a:rPr>
              <a:t>92</a:t>
            </a:r>
            <a:r>
              <a:rPr lang="en-US" sz="1200" b="0" i="0" kern="1200" dirty="0">
                <a:solidFill>
                  <a:schemeClr val="tx1"/>
                </a:solidFill>
                <a:effectLst/>
                <a:latin typeface="+mn-lt"/>
                <a:ea typeface="+mn-ea"/>
                <a:cs typeface="+mn-cs"/>
              </a:rPr>
              <a:t>).</a:t>
            </a:r>
            <a:endParaRPr lang="en-US" dirty="0"/>
          </a:p>
          <a:p>
            <a:endParaRPr lang="en-US" dirty="0"/>
          </a:p>
          <a:p>
            <a:r>
              <a:rPr lang="en-US" dirty="0"/>
              <a:t>Lastly: PaCO2 increases exponentially as VE decreases linearly (think of CO2 clearance and how GFR-</a:t>
            </a:r>
            <a:r>
              <a:rPr lang="en-US" dirty="0" err="1"/>
              <a:t>sCr</a:t>
            </a:r>
            <a:r>
              <a:rPr lang="en-US" dirty="0"/>
              <a:t> relates)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403EE7C-1652-A945-8822-E1AE5A6DA30F}" type="slidenum">
              <a:rPr lang="en-US" smtClean="0"/>
              <a:t>48</a:t>
            </a:fld>
            <a:endParaRPr lang="en-US"/>
          </a:p>
        </p:txBody>
      </p:sp>
    </p:spTree>
    <p:extLst>
      <p:ext uri="{BB962C8B-B14F-4D97-AF65-F5344CB8AC3E}">
        <p14:creationId xmlns:p14="http://schemas.microsoft.com/office/powerpoint/2010/main" val="1754131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update this slide for </a:t>
            </a:r>
          </a:p>
          <a:p>
            <a:endParaRPr lang="en-US" dirty="0"/>
          </a:p>
          <a:p>
            <a:r>
              <a:rPr lang="en-US" dirty="0"/>
              <a:t>“</a:t>
            </a:r>
            <a:r>
              <a:rPr lang="en-US" sz="1200" b="0" i="0" kern="1200" dirty="0">
                <a:solidFill>
                  <a:schemeClr val="tx1"/>
                </a:solidFill>
                <a:effectLst/>
                <a:latin typeface="+mn-lt"/>
                <a:ea typeface="+mn-ea"/>
                <a:cs typeface="+mn-cs"/>
              </a:rPr>
              <a:t>What clinicians really want to know is the opposite direction of conditional probability—the chance that someone with lymphadenopathy has lupus,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the positive predictive value. The Bayes theorem teaches that the prevalence, or prior probability, and the specificity of the finding connect these 2 conditional probabilities (sensitivity and positive predictive value). For diagnosticians, this problem-solving activity is iterative; comparing the list of the person’s findings with the disease profiles will help guide acquisition of new information and revise the list of potential diagnoses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a negative antinuclear antibody test result might rule out lupus). The exercise requires that physicians learn how to access information about the accuracy of tests derived from scientific knowledge, such as sensitivity and specificity or likelihood ratios.” from https://</a:t>
            </a:r>
            <a:r>
              <a:rPr lang="en-US" sz="1200" b="0" i="0" kern="1200" dirty="0" err="1">
                <a:solidFill>
                  <a:schemeClr val="tx1"/>
                </a:solidFill>
                <a:effectLst/>
                <a:latin typeface="+mn-lt"/>
                <a:ea typeface="+mn-ea"/>
                <a:cs typeface="+mn-cs"/>
              </a:rPr>
              <a:t>jamanetwork.com</a:t>
            </a:r>
            <a:r>
              <a:rPr lang="en-US" sz="1200" b="0" i="0" kern="1200" dirty="0">
                <a:solidFill>
                  <a:schemeClr val="tx1"/>
                </a:solidFill>
                <a:effectLst/>
                <a:latin typeface="+mn-lt"/>
                <a:ea typeface="+mn-ea"/>
                <a:cs typeface="+mn-cs"/>
              </a:rPr>
              <a:t>/journals/</a:t>
            </a:r>
            <a:r>
              <a:rPr lang="en-US" sz="1200" b="0" i="0" kern="1200" dirty="0" err="1">
                <a:solidFill>
                  <a:schemeClr val="tx1"/>
                </a:solidFill>
                <a:effectLst/>
                <a:latin typeface="+mn-lt"/>
                <a:ea typeface="+mn-ea"/>
                <a:cs typeface="+mn-cs"/>
              </a:rPr>
              <a:t>jama</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fullarticle</a:t>
            </a:r>
            <a:r>
              <a:rPr lang="en-US" sz="1200" b="0" i="0" kern="1200" dirty="0">
                <a:solidFill>
                  <a:schemeClr val="tx1"/>
                </a:solidFill>
                <a:effectLst/>
                <a:latin typeface="+mn-lt"/>
                <a:ea typeface="+mn-ea"/>
                <a:cs typeface="+mn-cs"/>
              </a:rPr>
              <a:t>/2791519</a:t>
            </a:r>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49</a:t>
            </a:fld>
            <a:endParaRPr lang="en-US"/>
          </a:p>
        </p:txBody>
      </p:sp>
    </p:spTree>
    <p:extLst>
      <p:ext uri="{BB962C8B-B14F-4D97-AF65-F5344CB8AC3E}">
        <p14:creationId xmlns:p14="http://schemas.microsoft.com/office/powerpoint/2010/main" val="508210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50</a:t>
            </a:fld>
            <a:endParaRPr lang="en-US"/>
          </a:p>
        </p:txBody>
      </p:sp>
    </p:spTree>
    <p:extLst>
      <p:ext uri="{BB962C8B-B14F-4D97-AF65-F5344CB8AC3E}">
        <p14:creationId xmlns:p14="http://schemas.microsoft.com/office/powerpoint/2010/main" val="197981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Hypoventilation, first at night</a:t>
            </a:r>
          </a:p>
          <a:p>
            <a:r>
              <a:rPr lang="en-US" dirty="0"/>
              <a:t>HCO3</a:t>
            </a:r>
            <a:r>
              <a:rPr lang="en-US" baseline="30000" dirty="0"/>
              <a:t>-</a:t>
            </a:r>
            <a:r>
              <a:rPr lang="en-US" dirty="0"/>
              <a:t> retention</a:t>
            </a:r>
          </a:p>
          <a:p>
            <a:r>
              <a:rPr lang="en-US" dirty="0"/>
              <a:t>Decreased Hypercapnic Ventilatory Response (HCVR)</a:t>
            </a:r>
          </a:p>
          <a:p>
            <a:pPr lvl="1"/>
            <a:r>
              <a:rPr lang="en-US" dirty="0"/>
              <a:t>Normocapnic obese vs. OHS differ in HCVR</a:t>
            </a:r>
          </a:p>
          <a:p>
            <a:pPr lvl="1"/>
            <a:r>
              <a:rPr lang="en-US" dirty="0"/>
              <a:t>Severe obesity alone is not sufficient; severe OSA alone is not sufficient</a:t>
            </a:r>
          </a:p>
          <a:p>
            <a:endParaRPr lang="en-US" dirty="0"/>
          </a:p>
          <a:p>
            <a:endParaRPr lang="en-US" dirty="0"/>
          </a:p>
          <a:p>
            <a:endParaRPr lang="en-US" dirty="0"/>
          </a:p>
          <a:p>
            <a:r>
              <a:rPr lang="en-US" dirty="0"/>
              <a:t>Transient CO2 load during apneic/</a:t>
            </a:r>
            <a:r>
              <a:rPr lang="en-US" dirty="0" err="1"/>
              <a:t>hypopneic</a:t>
            </a:r>
            <a:r>
              <a:rPr lang="en-US" dirty="0"/>
              <a:t> events -&gt; kidneys retain HCO3</a:t>
            </a:r>
          </a:p>
          <a:p>
            <a:r>
              <a:rPr lang="en-US" dirty="0"/>
              <a:t>HCO3 excretion is slower than PCO2 – will persist into the day, depending on severity and the patients ability to hyperventilate or excrete HCO3 (absence of things causing metabolic alkalosis) during the day</a:t>
            </a:r>
          </a:p>
          <a:p>
            <a:r>
              <a:rPr lang="en-US" dirty="0"/>
              <a:t>If CO2 Loading/HCO3 retention is severe enough (or retention disordered) that it is not fully normalized, persistent HCO3 retention (met alkalosis) occurs</a:t>
            </a:r>
          </a:p>
          <a:p>
            <a:r>
              <a:rPr lang="en-US" dirty="0"/>
              <a:t>Excess HCO3 decreases the HCVR (change in PCO2 leads to buffered change in H+ CSF) -&gt; hypoventilation and hypercapnia during the day. </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5</a:t>
            </a:fld>
            <a:endParaRPr lang="en-US"/>
          </a:p>
        </p:txBody>
      </p:sp>
    </p:spTree>
    <p:extLst>
      <p:ext uri="{BB962C8B-B14F-4D97-AF65-F5344CB8AC3E}">
        <p14:creationId xmlns:p14="http://schemas.microsoft.com/office/powerpoint/2010/main" val="157606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51</a:t>
            </a:fld>
            <a:endParaRPr lang="en-US"/>
          </a:p>
        </p:txBody>
      </p:sp>
    </p:spTree>
    <p:extLst>
      <p:ext uri="{BB962C8B-B14F-4D97-AF65-F5344CB8AC3E}">
        <p14:creationId xmlns:p14="http://schemas.microsoft.com/office/powerpoint/2010/main" val="276186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Hypoventilation, first at night</a:t>
            </a:r>
          </a:p>
          <a:p>
            <a:r>
              <a:rPr lang="en-US" dirty="0"/>
              <a:t>HCO3</a:t>
            </a:r>
            <a:r>
              <a:rPr lang="en-US" baseline="30000" dirty="0"/>
              <a:t>-</a:t>
            </a:r>
            <a:r>
              <a:rPr lang="en-US" dirty="0"/>
              <a:t> retention</a:t>
            </a:r>
          </a:p>
          <a:p>
            <a:r>
              <a:rPr lang="en-US" dirty="0"/>
              <a:t>Decreased Hypercapnic Ventilatory Response (HCVR)</a:t>
            </a:r>
          </a:p>
          <a:p>
            <a:pPr lvl="1"/>
            <a:r>
              <a:rPr lang="en-US" dirty="0"/>
              <a:t>Normocapnic obese vs. OHS differ in HCVR</a:t>
            </a:r>
          </a:p>
          <a:p>
            <a:pPr lvl="1"/>
            <a:r>
              <a:rPr lang="en-US" dirty="0"/>
              <a:t>Severe obesity alone is not sufficient; severe OSA alone is not sufficient</a:t>
            </a:r>
          </a:p>
          <a:p>
            <a:endParaRPr lang="en-US" dirty="0"/>
          </a:p>
          <a:p>
            <a:endParaRPr lang="en-US" dirty="0"/>
          </a:p>
          <a:p>
            <a:endParaRPr lang="en-US" dirty="0"/>
          </a:p>
          <a:p>
            <a:r>
              <a:rPr lang="en-US" dirty="0"/>
              <a:t>Transient CO2 load during apneic/</a:t>
            </a:r>
            <a:r>
              <a:rPr lang="en-US" dirty="0" err="1"/>
              <a:t>hypopneic</a:t>
            </a:r>
            <a:r>
              <a:rPr lang="en-US" dirty="0"/>
              <a:t> events -&gt; kidneys retain HCO3</a:t>
            </a:r>
          </a:p>
          <a:p>
            <a:r>
              <a:rPr lang="en-US" dirty="0"/>
              <a:t>HCO3 excretion is slower than PCO2 – will persist into the day, depending on severity and the patients ability to hyperventilate or excrete HCO3 (absence of things causing metabolic alkalosis) during the day</a:t>
            </a:r>
          </a:p>
          <a:p>
            <a:r>
              <a:rPr lang="en-US" dirty="0"/>
              <a:t>If CO2 Loading/HCO3 retention is severe enough (or retention disordered) that it is not fully normalized, persistent HCO3 retention (met alkalosis) occurs</a:t>
            </a:r>
          </a:p>
          <a:p>
            <a:r>
              <a:rPr lang="en-US" dirty="0"/>
              <a:t>Excess HCO3 decreases the HCVR (change in PCO2 leads to buffered change in H+ CSF) -&gt; hypoventilation and hypercapnia during the day. </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6</a:t>
            </a:fld>
            <a:endParaRPr lang="en-US"/>
          </a:p>
        </p:txBody>
      </p:sp>
    </p:spTree>
    <p:extLst>
      <p:ext uri="{BB962C8B-B14F-4D97-AF65-F5344CB8AC3E}">
        <p14:creationId xmlns:p14="http://schemas.microsoft.com/office/powerpoint/2010/main" val="263885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Hypoventilation, first at night</a:t>
            </a:r>
          </a:p>
          <a:p>
            <a:r>
              <a:rPr lang="en-US" dirty="0"/>
              <a:t>HCO3</a:t>
            </a:r>
            <a:r>
              <a:rPr lang="en-US" baseline="30000" dirty="0"/>
              <a:t>-</a:t>
            </a:r>
            <a:r>
              <a:rPr lang="en-US" dirty="0"/>
              <a:t> retention</a:t>
            </a:r>
          </a:p>
          <a:p>
            <a:r>
              <a:rPr lang="en-US" dirty="0"/>
              <a:t>Decreased Hypercapnic Ventilatory Response (HCVR)</a:t>
            </a:r>
          </a:p>
          <a:p>
            <a:pPr lvl="1"/>
            <a:r>
              <a:rPr lang="en-US" dirty="0"/>
              <a:t>Normocapnic obese vs. OHS differ in HCVR</a:t>
            </a:r>
          </a:p>
          <a:p>
            <a:pPr lvl="1"/>
            <a:r>
              <a:rPr lang="en-US" dirty="0"/>
              <a:t>Severe obesity alone is not sufficient; severe OSA alone is not sufficient</a:t>
            </a:r>
          </a:p>
          <a:p>
            <a:endParaRPr lang="en-US" dirty="0"/>
          </a:p>
          <a:p>
            <a:endParaRPr lang="en-US" dirty="0"/>
          </a:p>
          <a:p>
            <a:endParaRPr lang="en-US" dirty="0"/>
          </a:p>
          <a:p>
            <a:r>
              <a:rPr lang="en-US" dirty="0"/>
              <a:t>Transient CO2 load during apneic/</a:t>
            </a:r>
            <a:r>
              <a:rPr lang="en-US" dirty="0" err="1"/>
              <a:t>hypopneic</a:t>
            </a:r>
            <a:r>
              <a:rPr lang="en-US" dirty="0"/>
              <a:t> events -&gt; kidneys retain HCO3</a:t>
            </a:r>
          </a:p>
          <a:p>
            <a:r>
              <a:rPr lang="en-US" dirty="0"/>
              <a:t>HCO3 excretion is slower than PCO2 – will persist into the day, depending on severity and the patients ability to hyperventilate or excrete HCO3 (absence of things causing metabolic alkalosis) during the day</a:t>
            </a:r>
          </a:p>
          <a:p>
            <a:r>
              <a:rPr lang="en-US" dirty="0"/>
              <a:t>If CO2 Loading/HCO3 retention is severe enough (or retention disordered) that it is not fully normalized, persistent HCO3 retention (met alkalosis) occurs</a:t>
            </a:r>
          </a:p>
          <a:p>
            <a:r>
              <a:rPr lang="en-US" dirty="0"/>
              <a:t>Excess HCO3 decreases the HCVR (change in PCO2 leads to buffered change in H+ CSF) -&gt; hypoventilation and hypercapnia during the day. </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7</a:t>
            </a:fld>
            <a:endParaRPr lang="en-US"/>
          </a:p>
        </p:txBody>
      </p:sp>
    </p:spTree>
    <p:extLst>
      <p:ext uri="{BB962C8B-B14F-4D97-AF65-F5344CB8AC3E}">
        <p14:creationId xmlns:p14="http://schemas.microsoft.com/office/powerpoint/2010/main" val="1423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Hypoventilation, first at night</a:t>
            </a:r>
          </a:p>
          <a:p>
            <a:r>
              <a:rPr lang="en-US" dirty="0"/>
              <a:t>HCO3</a:t>
            </a:r>
            <a:r>
              <a:rPr lang="en-US" baseline="30000" dirty="0"/>
              <a:t>-</a:t>
            </a:r>
            <a:r>
              <a:rPr lang="en-US" dirty="0"/>
              <a:t> retention</a:t>
            </a:r>
          </a:p>
          <a:p>
            <a:r>
              <a:rPr lang="en-US" dirty="0"/>
              <a:t>Decreased Hypercapnic Ventilatory Response (HCVR)</a:t>
            </a:r>
          </a:p>
          <a:p>
            <a:pPr lvl="1"/>
            <a:r>
              <a:rPr lang="en-US" dirty="0"/>
              <a:t>Normocapnic obese vs. OHS differ in HCVR</a:t>
            </a:r>
          </a:p>
          <a:p>
            <a:pPr lvl="1"/>
            <a:r>
              <a:rPr lang="en-US" dirty="0"/>
              <a:t>Severe obesity alone is not sufficient; severe OSA alone is not sufficient</a:t>
            </a:r>
          </a:p>
          <a:p>
            <a:endParaRPr lang="en-US" dirty="0"/>
          </a:p>
          <a:p>
            <a:endParaRPr lang="en-US" dirty="0"/>
          </a:p>
          <a:p>
            <a:endParaRPr lang="en-US" dirty="0"/>
          </a:p>
          <a:p>
            <a:r>
              <a:rPr lang="en-US" dirty="0"/>
              <a:t>Transient CO2 load during apneic/</a:t>
            </a:r>
            <a:r>
              <a:rPr lang="en-US" dirty="0" err="1"/>
              <a:t>hypopneic</a:t>
            </a:r>
            <a:r>
              <a:rPr lang="en-US" dirty="0"/>
              <a:t> events -&gt; kidneys retain HCO3</a:t>
            </a:r>
          </a:p>
          <a:p>
            <a:r>
              <a:rPr lang="en-US" dirty="0"/>
              <a:t>HCO3 excretion is slower than PCO2 – will persist into the day, depending on severity and the patients ability to hyperventilate or excrete HCO3 (absence of things causing metabolic alkalosis) during the day</a:t>
            </a:r>
          </a:p>
          <a:p>
            <a:r>
              <a:rPr lang="en-US" dirty="0"/>
              <a:t>If CO2 Loading/HCO3 retention is severe enough (or retention disordered) that it is not fully normalized, persistent HCO3 retention (met alkalosis) occurs</a:t>
            </a:r>
          </a:p>
          <a:p>
            <a:r>
              <a:rPr lang="en-US" dirty="0"/>
              <a:t>Excess HCO3 decreases the HCVR (change in PCO2 leads to buffered change in H+ CSF) -&gt; hypoventilation and hypercapnia during the day. </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8</a:t>
            </a:fld>
            <a:endParaRPr lang="en-US"/>
          </a:p>
        </p:txBody>
      </p:sp>
    </p:spTree>
    <p:extLst>
      <p:ext uri="{BB962C8B-B14F-4D97-AF65-F5344CB8AC3E}">
        <p14:creationId xmlns:p14="http://schemas.microsoft.com/office/powerpoint/2010/main" val="297697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bicarbonate range should be: 23-30 </a:t>
            </a:r>
            <a:r>
              <a:rPr lang="en-US" dirty="0" err="1"/>
              <a:t>Meq</a:t>
            </a:r>
            <a:r>
              <a:rPr lang="en-US" dirty="0"/>
              <a:t>/L</a:t>
            </a:r>
          </a:p>
          <a:p>
            <a:r>
              <a:rPr lang="en-US" dirty="0"/>
              <a:t>https://</a:t>
            </a:r>
            <a:r>
              <a:rPr lang="en-US" dirty="0" err="1"/>
              <a:t>cjasn.asnjournals.org</a:t>
            </a:r>
            <a:r>
              <a:rPr lang="en-US" dirty="0"/>
              <a:t>/content/13/2/343</a:t>
            </a:r>
          </a:p>
          <a:p>
            <a:endParaRPr lang="en-US" dirty="0"/>
          </a:p>
          <a:p>
            <a:r>
              <a:rPr lang="en-US" dirty="0"/>
              <a:t>Normal elevation correction: per 1000m, 1.5 </a:t>
            </a:r>
            <a:r>
              <a:rPr lang="en-US" dirty="0" err="1"/>
              <a:t>mEq</a:t>
            </a:r>
            <a:r>
              <a:rPr lang="en-US" dirty="0"/>
              <a:t>/L lower</a:t>
            </a:r>
          </a:p>
        </p:txBody>
      </p:sp>
      <p:sp>
        <p:nvSpPr>
          <p:cNvPr id="4" name="Slide Number Placeholder 3"/>
          <p:cNvSpPr>
            <a:spLocks noGrp="1"/>
          </p:cNvSpPr>
          <p:nvPr>
            <p:ph type="sldNum" sz="quarter" idx="5"/>
          </p:nvPr>
        </p:nvSpPr>
        <p:spPr/>
        <p:txBody>
          <a:bodyPr/>
          <a:lstStyle/>
          <a:p>
            <a:fld id="{7035CCB4-DF4F-3F4C-BC9E-4633452ED3B9}" type="slidenum">
              <a:rPr lang="en-US" smtClean="0"/>
              <a:t>9</a:t>
            </a:fld>
            <a:endParaRPr lang="en-US"/>
          </a:p>
        </p:txBody>
      </p:sp>
    </p:spTree>
    <p:extLst>
      <p:ext uri="{BB962C8B-B14F-4D97-AF65-F5344CB8AC3E}">
        <p14:creationId xmlns:p14="http://schemas.microsoft.com/office/powerpoint/2010/main" val="278723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39E3-D95A-0B01-8123-1921ACE5B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E46C8-E7E3-EB44-4FD7-C96945D84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ABEEE9-FC31-9D0E-9883-69457F09C37E}"/>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61757522-C2E5-AD00-2518-601478361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A38F9-5699-3BE0-0FF2-3E3D0900968E}"/>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330122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A253-92D5-0D8B-B482-BF95F4D55B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57452D-2B6C-B0B6-6B4B-8495A1C0E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9B541-D212-84F2-D0C6-1FE9AA2AC402}"/>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A887DCF9-0902-5822-706F-A9C20783C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9DC6A-3FFB-B92D-6531-AB115504E9BA}"/>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144806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A2F2D-B088-C88E-E8AF-7B54B48008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3E80A2-4368-C2DB-17F8-95DAAB5D09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D8AAE-C7F5-1FFB-0C04-ECEFCB78C811}"/>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3FE02849-1D7C-31B1-27D5-FB840D852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F94D1-A002-4554-1D14-50EDED920A18}"/>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350057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05E5-7B6B-84CF-95CE-693A357E17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9EC71-18E9-A95A-EA03-1A32FD164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5FF5-2E09-94C3-51BD-5784D13EA685}"/>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6B0BD95F-A7DF-16C1-8590-F685E8DB6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EE28A-325C-05BF-E04A-C13BC744ECDE}"/>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148327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362A-5A7A-9937-7EAA-7ABF7D8A9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18560B-176D-C3EF-1A70-29FF2313A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EA568-4761-3FDF-8DFC-91FBC00E442E}"/>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DEB1E93D-F017-C742-3AC9-D69358959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C06BB-1340-03BA-0B2C-38260809080F}"/>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172227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083AB-7AF2-F8C1-E9A6-5A5A76D203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C9FAB-6206-5BCB-5CD8-56167AD744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352A4-DF11-51D5-F22F-EFDA3E59DE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6AB97A-91A5-BEAD-D54E-816961010C53}"/>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6" name="Footer Placeholder 5">
            <a:extLst>
              <a:ext uri="{FF2B5EF4-FFF2-40B4-BE49-F238E27FC236}">
                <a16:creationId xmlns:a16="http://schemas.microsoft.com/office/drawing/2014/main" id="{41CBBDAF-DAFF-BD8B-4346-9A62C0A0FE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7969DC-42E4-8405-40EF-B4BF679DA5EA}"/>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254489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C7BC-0D7D-7E56-8D28-0ACC088A50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276B8-0B07-A5A4-AAAE-BD4F1801D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7F34A5-D4D2-3B7E-8DBD-E9EBF648BA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33B5CB-24C9-26CA-B58B-6DAAE0ED1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ADDE76-777F-EC4A-A7DF-80BB6FEB6A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03E11-0851-6249-FDB2-D3A83EE0ADB3}"/>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8" name="Footer Placeholder 7">
            <a:extLst>
              <a:ext uri="{FF2B5EF4-FFF2-40B4-BE49-F238E27FC236}">
                <a16:creationId xmlns:a16="http://schemas.microsoft.com/office/drawing/2014/main" id="{5932414C-E585-343B-4066-9064C0B3F3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4F1F25-75B3-C71B-F088-652BB1D4B36D}"/>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316849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5CEF-B6DB-9749-D62B-FF401F3B28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27214-EF2C-4292-807F-4C220DEDD747}"/>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4" name="Footer Placeholder 3">
            <a:extLst>
              <a:ext uri="{FF2B5EF4-FFF2-40B4-BE49-F238E27FC236}">
                <a16:creationId xmlns:a16="http://schemas.microsoft.com/office/drawing/2014/main" id="{C55F95E1-7C27-74DE-9E9C-3AB4ECFEFB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73FE7-90D3-C68E-D10C-E8E168BA5138}"/>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53928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923F6-2730-2E85-9AA2-18BBD1419900}"/>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3" name="Footer Placeholder 2">
            <a:extLst>
              <a:ext uri="{FF2B5EF4-FFF2-40B4-BE49-F238E27FC236}">
                <a16:creationId xmlns:a16="http://schemas.microsoft.com/office/drawing/2014/main" id="{6269F657-114B-8780-9FCE-183BED2C5F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A2279-FDDA-31FF-9411-EEB1F4F3C805}"/>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351562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CBB6-C3C2-3A2C-C50A-375A50728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A76EBA-4C72-9262-5BB4-88AB27258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494AE-0EA8-79BE-B87D-CD12A0FD9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3FDFD-F58A-6102-90B4-9F6284E3A033}"/>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6" name="Footer Placeholder 5">
            <a:extLst>
              <a:ext uri="{FF2B5EF4-FFF2-40B4-BE49-F238E27FC236}">
                <a16:creationId xmlns:a16="http://schemas.microsoft.com/office/drawing/2014/main" id="{9DAA493A-4757-05D5-39C7-21834E6C3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075C8-A51B-2D09-6F38-42C535726393}"/>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426251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1336-7C21-B868-AE92-BF6A82CC0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0951B2-0C76-2282-3E79-0E7BA274D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FF2637-4309-6716-BB79-D02872935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6DB22F-E598-01C6-71A9-DBF626E821B8}"/>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6" name="Footer Placeholder 5">
            <a:extLst>
              <a:ext uri="{FF2B5EF4-FFF2-40B4-BE49-F238E27FC236}">
                <a16:creationId xmlns:a16="http://schemas.microsoft.com/office/drawing/2014/main" id="{1F03AF1C-6F80-6DC3-76BB-C6A85E7EB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A7F94-ED9F-D385-B314-A0D839BB102F}"/>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231951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D8493D-7E14-4781-16BE-9D1B53183E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73734E-4D85-C591-E6A1-FD1040D7B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A32A5-99DC-64C1-8247-92E7A8CE2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5B1E830A-C194-6918-F598-A9907D69FF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2D3AB8-D427-8858-3281-433773A3F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E4DEF-3895-B342-B328-CD644CB636E5}" type="slidenum">
              <a:rPr lang="en-US" smtClean="0"/>
              <a:t>‹#›</a:t>
            </a:fld>
            <a:endParaRPr lang="en-US"/>
          </a:p>
        </p:txBody>
      </p:sp>
    </p:spTree>
    <p:extLst>
      <p:ext uri="{BB962C8B-B14F-4D97-AF65-F5344CB8AC3E}">
        <p14:creationId xmlns:p14="http://schemas.microsoft.com/office/powerpoint/2010/main" val="137132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tif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tiff"/><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0.tiff"/><Relationship Id="rId4" Type="http://schemas.openxmlformats.org/officeDocument/2006/relationships/image" Target="../media/image29.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41.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19A8-6B6F-E084-05F9-57BFB650705F}"/>
              </a:ext>
            </a:extLst>
          </p:cNvPr>
          <p:cNvSpPr>
            <a:spLocks noGrp="1"/>
          </p:cNvSpPr>
          <p:nvPr>
            <p:ph type="title"/>
          </p:nvPr>
        </p:nvSpPr>
        <p:spPr>
          <a:xfrm>
            <a:off x="4965430" y="629268"/>
            <a:ext cx="6586491" cy="1286160"/>
          </a:xfrm>
        </p:spPr>
        <p:txBody>
          <a:bodyPr anchor="b">
            <a:normAutofit/>
          </a:bodyPr>
          <a:lstStyle/>
          <a:p>
            <a:r>
              <a:rPr lang="en-US"/>
              <a:t>About Me</a:t>
            </a:r>
            <a:endParaRPr lang="en-US" dirty="0"/>
          </a:p>
        </p:txBody>
      </p:sp>
      <p:sp>
        <p:nvSpPr>
          <p:cNvPr id="3" name="Content Placeholder 2">
            <a:extLst>
              <a:ext uri="{FF2B5EF4-FFF2-40B4-BE49-F238E27FC236}">
                <a16:creationId xmlns:a16="http://schemas.microsoft.com/office/drawing/2014/main" id="{95733263-98B2-843C-DE2F-65FE83CA9738}"/>
              </a:ext>
            </a:extLst>
          </p:cNvPr>
          <p:cNvSpPr>
            <a:spLocks noGrp="1"/>
          </p:cNvSpPr>
          <p:nvPr>
            <p:ph idx="1"/>
          </p:nvPr>
        </p:nvSpPr>
        <p:spPr>
          <a:xfrm>
            <a:off x="4965431" y="2438400"/>
            <a:ext cx="6586489" cy="3785419"/>
          </a:xfrm>
        </p:spPr>
        <p:txBody>
          <a:bodyPr>
            <a:normAutofit/>
          </a:bodyPr>
          <a:lstStyle/>
          <a:p>
            <a:r>
              <a:rPr lang="en-US" sz="2000" dirty="0"/>
              <a:t>2</a:t>
            </a:r>
            <a:r>
              <a:rPr lang="en-US" sz="2000" baseline="30000" dirty="0"/>
              <a:t>nd</a:t>
            </a:r>
            <a:r>
              <a:rPr lang="en-US" sz="2000" dirty="0"/>
              <a:t>-year Pulmonary-Critical Care Fellow</a:t>
            </a:r>
          </a:p>
          <a:p>
            <a:r>
              <a:rPr lang="en-US" sz="2000" dirty="0"/>
              <a:t>1</a:t>
            </a:r>
            <a:r>
              <a:rPr lang="en-US" sz="2000" baseline="30000" dirty="0"/>
              <a:t>st</a:t>
            </a:r>
            <a:r>
              <a:rPr lang="en-US" sz="2000" dirty="0"/>
              <a:t>-year Master of Science in Clinical Investigation student</a:t>
            </a:r>
          </a:p>
          <a:p>
            <a:r>
              <a:rPr lang="en-US" sz="2000" dirty="0"/>
              <a:t>Pulmonary Division T32 Training Grant (2022-24)</a:t>
            </a:r>
          </a:p>
          <a:p>
            <a:endParaRPr lang="en-US" sz="2000" dirty="0"/>
          </a:p>
          <a:p>
            <a:r>
              <a:rPr lang="en-US" sz="2000" dirty="0"/>
              <a:t>Background: U of Colo Med School, U of Utah Internal Medicine and Chief year</a:t>
            </a:r>
          </a:p>
          <a:p>
            <a:r>
              <a:rPr lang="en-US" sz="2000" dirty="0"/>
              <a:t>Career: Academic P/CCM </a:t>
            </a:r>
          </a:p>
          <a:p>
            <a:r>
              <a:rPr lang="en-US" sz="2000" dirty="0"/>
              <a:t>Area of Interest: Hypercapnic Respiratory Failure Epidemiology and Health Services Research </a:t>
            </a:r>
          </a:p>
        </p:txBody>
      </p:sp>
      <p:pic>
        <p:nvPicPr>
          <p:cNvPr id="5" name="Picture 4" descr="A person wearing glasses and a white shirt&#10;&#10;Description automatically generated with low confidence">
            <a:extLst>
              <a:ext uri="{FF2B5EF4-FFF2-40B4-BE49-F238E27FC236}">
                <a16:creationId xmlns:a16="http://schemas.microsoft.com/office/drawing/2014/main" id="{EC67BF1C-D342-93B3-7B11-333159F52901}"/>
              </a:ext>
            </a:extLst>
          </p:cNvPr>
          <p:cNvPicPr>
            <a:picLocks noChangeAspect="1"/>
          </p:cNvPicPr>
          <p:nvPr/>
        </p:nvPicPr>
        <p:blipFill rotWithShape="1">
          <a:blip r:embed="rId3"/>
          <a:srcRect l="17579" r="21081"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066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13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827C-31B4-7E5C-B904-7BBAE6B1760B}"/>
              </a:ext>
            </a:extLst>
          </p:cNvPr>
          <p:cNvSpPr>
            <a:spLocks noGrp="1"/>
          </p:cNvSpPr>
          <p:nvPr>
            <p:ph type="title"/>
          </p:nvPr>
        </p:nvSpPr>
        <p:spPr/>
        <p:txBody>
          <a:bodyPr/>
          <a:lstStyle/>
          <a:p>
            <a:r>
              <a:rPr lang="en-US" dirty="0"/>
              <a:t>Slide on Project w </a:t>
            </a:r>
            <a:r>
              <a:rPr lang="en-US" dirty="0" err="1"/>
              <a:t>Somya</a:t>
            </a:r>
            <a:r>
              <a:rPr lang="en-US" dirty="0"/>
              <a:t> / Mishra. Add if fits and time</a:t>
            </a:r>
          </a:p>
        </p:txBody>
      </p:sp>
      <p:sp>
        <p:nvSpPr>
          <p:cNvPr id="3" name="Content Placeholder 2">
            <a:extLst>
              <a:ext uri="{FF2B5EF4-FFF2-40B4-BE49-F238E27FC236}">
                <a16:creationId xmlns:a16="http://schemas.microsoft.com/office/drawing/2014/main" id="{992F5DF2-52C6-E259-A348-B4381437EBF1}"/>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4E058930-B179-F20D-B1F2-BFF5E9FF26B1}"/>
              </a:ext>
            </a:extLst>
          </p:cNvPr>
          <p:cNvPicPr>
            <a:picLocks noChangeAspect="1"/>
          </p:cNvPicPr>
          <p:nvPr/>
        </p:nvPicPr>
        <p:blipFill>
          <a:blip r:embed="rId3"/>
          <a:stretch>
            <a:fillRect/>
          </a:stretch>
        </p:blipFill>
        <p:spPr>
          <a:xfrm>
            <a:off x="5156200" y="2616994"/>
            <a:ext cx="4064000" cy="3048000"/>
          </a:xfrm>
          <a:prstGeom prst="rect">
            <a:avLst/>
          </a:prstGeom>
        </p:spPr>
      </p:pic>
    </p:spTree>
    <p:extLst>
      <p:ext uri="{BB962C8B-B14F-4D97-AF65-F5344CB8AC3E}">
        <p14:creationId xmlns:p14="http://schemas.microsoft.com/office/powerpoint/2010/main" val="127728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5305-2CC7-B64A-8397-6ADBDD88C684}"/>
              </a:ext>
            </a:extLst>
          </p:cNvPr>
          <p:cNvSpPr>
            <a:spLocks noGrp="1"/>
          </p:cNvSpPr>
          <p:nvPr>
            <p:ph type="title"/>
          </p:nvPr>
        </p:nvSpPr>
        <p:spPr>
          <a:xfrm>
            <a:off x="838200" y="764771"/>
            <a:ext cx="10515600" cy="925917"/>
          </a:xfrm>
        </p:spPr>
        <p:txBody>
          <a:bodyPr>
            <a:normAutofit/>
          </a:bodyPr>
          <a:lstStyle/>
          <a:p>
            <a:r>
              <a:rPr lang="en-US" dirty="0"/>
              <a:t>Pathophysiology</a:t>
            </a:r>
          </a:p>
        </p:txBody>
      </p:sp>
      <p:pic>
        <p:nvPicPr>
          <p:cNvPr id="5122" name="Picture 2" descr="Fig. 2.">
            <a:extLst>
              <a:ext uri="{FF2B5EF4-FFF2-40B4-BE49-F238E27FC236}">
                <a16:creationId xmlns:a16="http://schemas.microsoft.com/office/drawing/2014/main" id="{74485C22-C5A9-B345-82C6-F3C346582B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184398"/>
            <a:ext cx="5571828" cy="39894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g. 7.">
            <a:extLst>
              <a:ext uri="{FF2B5EF4-FFF2-40B4-BE49-F238E27FC236}">
                <a16:creationId xmlns:a16="http://schemas.microsoft.com/office/drawing/2014/main" id="{F82757B5-5124-FE46-B888-A50D83837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69002"/>
            <a:ext cx="5175844" cy="40268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EB211AD-2068-7F3C-563A-00294F671D89}"/>
              </a:ext>
            </a:extLst>
          </p:cNvPr>
          <p:cNvPicPr>
            <a:picLocks noChangeAspect="1"/>
          </p:cNvPicPr>
          <p:nvPr/>
        </p:nvPicPr>
        <p:blipFill>
          <a:blip r:embed="rId5"/>
          <a:stretch>
            <a:fillRect/>
          </a:stretch>
        </p:blipFill>
        <p:spPr>
          <a:xfrm>
            <a:off x="5876628" y="0"/>
            <a:ext cx="5778500" cy="1828800"/>
          </a:xfrm>
          <a:prstGeom prst="rect">
            <a:avLst/>
          </a:prstGeom>
        </p:spPr>
      </p:pic>
    </p:spTree>
    <p:extLst>
      <p:ext uri="{BB962C8B-B14F-4D97-AF65-F5344CB8AC3E}">
        <p14:creationId xmlns:p14="http://schemas.microsoft.com/office/powerpoint/2010/main" val="2432301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9F2F-A027-CA49-AFE6-A4CB1F539C67}"/>
              </a:ext>
            </a:extLst>
          </p:cNvPr>
          <p:cNvSpPr>
            <a:spLocks noGrp="1"/>
          </p:cNvSpPr>
          <p:nvPr>
            <p:ph type="title"/>
          </p:nvPr>
        </p:nvSpPr>
        <p:spPr/>
        <p:txBody>
          <a:bodyPr/>
          <a:lstStyle/>
          <a:p>
            <a:r>
              <a:rPr lang="en-US" dirty="0"/>
              <a:t>OHS as a model: </a:t>
            </a:r>
          </a:p>
        </p:txBody>
      </p:sp>
      <p:sp>
        <p:nvSpPr>
          <p:cNvPr id="3" name="Content Placeholder 2">
            <a:extLst>
              <a:ext uri="{FF2B5EF4-FFF2-40B4-BE49-F238E27FC236}">
                <a16:creationId xmlns:a16="http://schemas.microsoft.com/office/drawing/2014/main" id="{04F0CE29-5872-749A-8853-0D80BFD3C0B5}"/>
              </a:ext>
            </a:extLst>
          </p:cNvPr>
          <p:cNvSpPr>
            <a:spLocks noGrp="1"/>
          </p:cNvSpPr>
          <p:nvPr>
            <p:ph idx="1"/>
          </p:nvPr>
        </p:nvSpPr>
        <p:spPr/>
        <p:txBody>
          <a:bodyPr>
            <a:normAutofit/>
          </a:bodyPr>
          <a:lstStyle/>
          <a:p>
            <a:r>
              <a:rPr lang="en-US" dirty="0"/>
              <a:t>Definition: </a:t>
            </a:r>
          </a:p>
          <a:p>
            <a:pPr lvl="1"/>
            <a:r>
              <a:rPr lang="en-US" dirty="0"/>
              <a:t>BMI &gt; 30 kg/m</a:t>
            </a:r>
            <a:r>
              <a:rPr lang="en-US" baseline="30000" dirty="0"/>
              <a:t>2</a:t>
            </a:r>
          </a:p>
          <a:p>
            <a:pPr lvl="1"/>
            <a:r>
              <a:rPr lang="en-US" dirty="0"/>
              <a:t>Sleep-disordered breathing </a:t>
            </a:r>
          </a:p>
          <a:p>
            <a:pPr lvl="2"/>
            <a:r>
              <a:rPr lang="en-US" dirty="0"/>
              <a:t>90% of patients with OHS have sleep apnea (AHI &gt; 5), 70% have severe sleep apnea (AHI &gt; 30). Other 10% have sleep hypoventilation</a:t>
            </a:r>
          </a:p>
          <a:p>
            <a:pPr lvl="1"/>
            <a:r>
              <a:rPr lang="en-US" dirty="0"/>
              <a:t>Awake hypercapnia (Pa CO2v 45 mmHg at sea-level; *42 mmHg at SLC)</a:t>
            </a:r>
          </a:p>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p:txBody>
      </p:sp>
      <p:pic>
        <p:nvPicPr>
          <p:cNvPr id="4" name="Picture 3">
            <a:extLst>
              <a:ext uri="{FF2B5EF4-FFF2-40B4-BE49-F238E27FC236}">
                <a16:creationId xmlns:a16="http://schemas.microsoft.com/office/drawing/2014/main" id="{879330E6-4113-0EBB-2642-D2F62A943300}"/>
              </a:ext>
            </a:extLst>
          </p:cNvPr>
          <p:cNvPicPr>
            <a:picLocks noChangeAspect="1"/>
          </p:cNvPicPr>
          <p:nvPr/>
        </p:nvPicPr>
        <p:blipFill>
          <a:blip r:embed="rId3"/>
          <a:stretch>
            <a:fillRect/>
          </a:stretch>
        </p:blipFill>
        <p:spPr>
          <a:xfrm>
            <a:off x="5588000" y="483507"/>
            <a:ext cx="5765800" cy="2146300"/>
          </a:xfrm>
          <a:prstGeom prst="rect">
            <a:avLst/>
          </a:prstGeom>
        </p:spPr>
      </p:pic>
    </p:spTree>
    <p:extLst>
      <p:ext uri="{BB962C8B-B14F-4D97-AF65-F5344CB8AC3E}">
        <p14:creationId xmlns:p14="http://schemas.microsoft.com/office/powerpoint/2010/main" val="347421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F13B-A37D-F341-A6D9-921228F52173}"/>
              </a:ext>
            </a:extLst>
          </p:cNvPr>
          <p:cNvSpPr>
            <a:spLocks noGrp="1"/>
          </p:cNvSpPr>
          <p:nvPr>
            <p:ph type="title"/>
          </p:nvPr>
        </p:nvSpPr>
        <p:spPr/>
        <p:txBody>
          <a:bodyPr/>
          <a:lstStyle/>
          <a:p>
            <a:r>
              <a:rPr lang="en-US" dirty="0"/>
              <a:t>Sufficient-Component Cause Model </a:t>
            </a:r>
          </a:p>
        </p:txBody>
      </p:sp>
      <p:sp>
        <p:nvSpPr>
          <p:cNvPr id="3" name="Content Placeholder 2">
            <a:extLst>
              <a:ext uri="{FF2B5EF4-FFF2-40B4-BE49-F238E27FC236}">
                <a16:creationId xmlns:a16="http://schemas.microsoft.com/office/drawing/2014/main" id="{87119FD8-647D-7940-9130-F78DD90A3823}"/>
              </a:ext>
            </a:extLst>
          </p:cNvPr>
          <p:cNvSpPr>
            <a:spLocks noGrp="1"/>
          </p:cNvSpPr>
          <p:nvPr>
            <p:ph idx="1"/>
          </p:nvPr>
        </p:nvSpPr>
        <p:spPr/>
        <p:txBody>
          <a:bodyPr/>
          <a:lstStyle/>
          <a:p>
            <a:r>
              <a:rPr lang="en-US" b="1" dirty="0"/>
              <a:t>Sufficient cause: </a:t>
            </a:r>
            <a:r>
              <a:rPr lang="en-US" dirty="0"/>
              <a:t>a set of factors that will cause disease when present</a:t>
            </a:r>
          </a:p>
          <a:p>
            <a:r>
              <a:rPr lang="en-US" b="1" dirty="0"/>
              <a:t>Component cause</a:t>
            </a:r>
            <a:r>
              <a:rPr lang="en-US" dirty="0"/>
              <a:t>: a factor that, if not present, no disease would occur</a:t>
            </a:r>
          </a:p>
          <a:p>
            <a:pPr lvl="1"/>
            <a:r>
              <a:rPr lang="en-US" dirty="0"/>
              <a:t>Necessary cause: in all sufficient cause sets, this component must be present</a:t>
            </a:r>
          </a:p>
        </p:txBody>
      </p:sp>
      <p:pic>
        <p:nvPicPr>
          <p:cNvPr id="4" name="Picture 3">
            <a:extLst>
              <a:ext uri="{FF2B5EF4-FFF2-40B4-BE49-F238E27FC236}">
                <a16:creationId xmlns:a16="http://schemas.microsoft.com/office/drawing/2014/main" id="{A272B0BF-8772-E84F-90C8-5A01312EAE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81746" y="3627605"/>
            <a:ext cx="6040582" cy="3077995"/>
          </a:xfrm>
          <a:prstGeom prst="rect">
            <a:avLst/>
          </a:prstGeom>
        </p:spPr>
      </p:pic>
      <p:sp>
        <p:nvSpPr>
          <p:cNvPr id="5" name="TextBox 4">
            <a:extLst>
              <a:ext uri="{FF2B5EF4-FFF2-40B4-BE49-F238E27FC236}">
                <a16:creationId xmlns:a16="http://schemas.microsoft.com/office/drawing/2014/main" id="{D524984C-736B-5E47-B723-D48583C887D4}"/>
              </a:ext>
            </a:extLst>
          </p:cNvPr>
          <p:cNvSpPr txBox="1"/>
          <p:nvPr/>
        </p:nvSpPr>
        <p:spPr>
          <a:xfrm>
            <a:off x="1170714" y="3885903"/>
            <a:ext cx="3276598" cy="369332"/>
          </a:xfrm>
          <a:prstGeom prst="rect">
            <a:avLst/>
          </a:prstGeom>
          <a:noFill/>
        </p:spPr>
        <p:txBody>
          <a:bodyPr wrap="square" rtlCol="0">
            <a:spAutoFit/>
          </a:bodyPr>
          <a:lstStyle/>
          <a:p>
            <a:r>
              <a:rPr lang="en-US" dirty="0"/>
              <a:t>3 Different Sufficient Causes</a:t>
            </a:r>
          </a:p>
        </p:txBody>
      </p:sp>
      <p:sp>
        <p:nvSpPr>
          <p:cNvPr id="6" name="TextBox 5">
            <a:extLst>
              <a:ext uri="{FF2B5EF4-FFF2-40B4-BE49-F238E27FC236}">
                <a16:creationId xmlns:a16="http://schemas.microsoft.com/office/drawing/2014/main" id="{875E8274-2B94-A841-85A6-1A7448287F93}"/>
              </a:ext>
            </a:extLst>
          </p:cNvPr>
          <p:cNvSpPr txBox="1"/>
          <p:nvPr/>
        </p:nvSpPr>
        <p:spPr>
          <a:xfrm>
            <a:off x="8499765" y="5805912"/>
            <a:ext cx="3276598" cy="369332"/>
          </a:xfrm>
          <a:prstGeom prst="rect">
            <a:avLst/>
          </a:prstGeom>
          <a:noFill/>
        </p:spPr>
        <p:txBody>
          <a:bodyPr wrap="square" rtlCol="0">
            <a:spAutoFit/>
          </a:bodyPr>
          <a:lstStyle/>
          <a:p>
            <a:r>
              <a:rPr lang="en-US" dirty="0"/>
              <a:t>A – J = Component Cause</a:t>
            </a:r>
          </a:p>
        </p:txBody>
      </p:sp>
      <p:sp>
        <p:nvSpPr>
          <p:cNvPr id="7" name="TextBox 6">
            <a:extLst>
              <a:ext uri="{FF2B5EF4-FFF2-40B4-BE49-F238E27FC236}">
                <a16:creationId xmlns:a16="http://schemas.microsoft.com/office/drawing/2014/main" id="{11A328C1-5579-E549-B242-0C600299F5FA}"/>
              </a:ext>
            </a:extLst>
          </p:cNvPr>
          <p:cNvSpPr txBox="1"/>
          <p:nvPr/>
        </p:nvSpPr>
        <p:spPr>
          <a:xfrm>
            <a:off x="8704116" y="4540175"/>
            <a:ext cx="3276598" cy="369332"/>
          </a:xfrm>
          <a:prstGeom prst="rect">
            <a:avLst/>
          </a:prstGeom>
          <a:noFill/>
        </p:spPr>
        <p:txBody>
          <a:bodyPr wrap="square" rtlCol="0">
            <a:spAutoFit/>
          </a:bodyPr>
          <a:lstStyle/>
          <a:p>
            <a:r>
              <a:rPr lang="en-US" dirty="0"/>
              <a:t>A = Necessary Cause</a:t>
            </a:r>
          </a:p>
        </p:txBody>
      </p:sp>
    </p:spTree>
    <p:extLst>
      <p:ext uri="{BB962C8B-B14F-4D97-AF65-F5344CB8AC3E}">
        <p14:creationId xmlns:p14="http://schemas.microsoft.com/office/powerpoint/2010/main" val="312948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Causes of Hypercapnia</a:t>
            </a:r>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5" name="TextBox 4">
            <a:extLst>
              <a:ext uri="{FF2B5EF4-FFF2-40B4-BE49-F238E27FC236}">
                <a16:creationId xmlns:a16="http://schemas.microsoft.com/office/drawing/2014/main" id="{47AB2027-5BC8-B448-B3A8-FFBC609E360F}"/>
              </a:ext>
            </a:extLst>
          </p:cNvPr>
          <p:cNvSpPr txBox="1"/>
          <p:nvPr/>
        </p:nvSpPr>
        <p:spPr>
          <a:xfrm>
            <a:off x="3754581" y="3597625"/>
            <a:ext cx="2022763" cy="369332"/>
          </a:xfrm>
          <a:prstGeom prst="rect">
            <a:avLst/>
          </a:prstGeom>
          <a:noFill/>
        </p:spPr>
        <p:txBody>
          <a:bodyPr wrap="square" rtlCol="0">
            <a:spAutoFit/>
          </a:bodyPr>
          <a:lstStyle/>
          <a:p>
            <a:r>
              <a:rPr lang="en-US" dirty="0"/>
              <a:t>Sufficient Cause</a:t>
            </a:r>
          </a:p>
        </p:txBody>
      </p:sp>
      <p:cxnSp>
        <p:nvCxnSpPr>
          <p:cNvPr id="7" name="Straight Arrow Connector 6">
            <a:extLst>
              <a:ext uri="{FF2B5EF4-FFF2-40B4-BE49-F238E27FC236}">
                <a16:creationId xmlns:a16="http://schemas.microsoft.com/office/drawing/2014/main" id="{B47F1131-0744-7341-8D36-334B3A830219}"/>
              </a:ext>
            </a:extLst>
          </p:cNvPr>
          <p:cNvCxnSpPr/>
          <p:nvPr/>
        </p:nvCxnSpPr>
        <p:spPr>
          <a:xfrm flipH="1">
            <a:off x="3352800" y="3782291"/>
            <a:ext cx="23552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DFA8F9-6586-FA42-AEB2-7BD3E4DAAF39}"/>
              </a:ext>
            </a:extLst>
          </p:cNvPr>
          <p:cNvSpPr txBox="1"/>
          <p:nvPr/>
        </p:nvSpPr>
        <p:spPr>
          <a:xfrm>
            <a:off x="3352800" y="4294911"/>
            <a:ext cx="3179619" cy="923330"/>
          </a:xfrm>
          <a:prstGeom prst="rect">
            <a:avLst/>
          </a:prstGeom>
          <a:noFill/>
        </p:spPr>
        <p:txBody>
          <a:bodyPr wrap="square" rtlCol="0">
            <a:spAutoFit/>
          </a:bodyPr>
          <a:lstStyle/>
          <a:p>
            <a:r>
              <a:rPr lang="en-US" dirty="0"/>
              <a:t>If PaCO2 &gt; 52 mmHg, 2-4 weeks after exacerbation</a:t>
            </a:r>
          </a:p>
          <a:p>
            <a:r>
              <a:rPr lang="en-US" dirty="0"/>
              <a:t>*no other causes of ↑️ CO2</a:t>
            </a:r>
          </a:p>
        </p:txBody>
      </p:sp>
      <p:sp>
        <p:nvSpPr>
          <p:cNvPr id="9" name="TextBox 8">
            <a:extLst>
              <a:ext uri="{FF2B5EF4-FFF2-40B4-BE49-F238E27FC236}">
                <a16:creationId xmlns:a16="http://schemas.microsoft.com/office/drawing/2014/main" id="{B3F28453-340A-4D41-A42B-292F7D732CA8}"/>
              </a:ext>
            </a:extLst>
          </p:cNvPr>
          <p:cNvSpPr txBox="1"/>
          <p:nvPr/>
        </p:nvSpPr>
        <p:spPr>
          <a:xfrm>
            <a:off x="9317182" y="365125"/>
            <a:ext cx="2389908" cy="666860"/>
          </a:xfrm>
          <a:prstGeom prst="rect">
            <a:avLst/>
          </a:prstGeom>
          <a:noFill/>
        </p:spPr>
        <p:txBody>
          <a:bodyPr wrap="square" rtlCol="0">
            <a:spAutoFit/>
          </a:bodyPr>
          <a:lstStyle/>
          <a:p>
            <a:r>
              <a:rPr lang="en-US" dirty="0"/>
              <a:t>[Area represents a population of patients]</a:t>
            </a:r>
          </a:p>
        </p:txBody>
      </p:sp>
    </p:spTree>
    <p:extLst>
      <p:ext uri="{BB962C8B-B14F-4D97-AF65-F5344CB8AC3E}">
        <p14:creationId xmlns:p14="http://schemas.microsoft.com/office/powerpoint/2010/main" val="31960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Causes of Hypercapnia</a:t>
            </a:r>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10" name="TextBox 9">
            <a:extLst>
              <a:ext uri="{FF2B5EF4-FFF2-40B4-BE49-F238E27FC236}">
                <a16:creationId xmlns:a16="http://schemas.microsoft.com/office/drawing/2014/main" id="{C7F69B27-4DE9-5B45-8277-8C5627E6DD60}"/>
              </a:ext>
            </a:extLst>
          </p:cNvPr>
          <p:cNvSpPr txBox="1"/>
          <p:nvPr/>
        </p:nvSpPr>
        <p:spPr>
          <a:xfrm>
            <a:off x="8506690" y="2237875"/>
            <a:ext cx="2022763" cy="369332"/>
          </a:xfrm>
          <a:prstGeom prst="rect">
            <a:avLst/>
          </a:prstGeom>
          <a:noFill/>
        </p:spPr>
        <p:txBody>
          <a:bodyPr wrap="square" rtlCol="0">
            <a:spAutoFit/>
          </a:bodyPr>
          <a:lstStyle/>
          <a:p>
            <a:r>
              <a:rPr lang="en-US" dirty="0"/>
              <a:t>Sufficient Cause</a:t>
            </a:r>
          </a:p>
        </p:txBody>
      </p:sp>
      <p:cxnSp>
        <p:nvCxnSpPr>
          <p:cNvPr id="11" name="Straight Arrow Connector 10">
            <a:extLst>
              <a:ext uri="{FF2B5EF4-FFF2-40B4-BE49-F238E27FC236}">
                <a16:creationId xmlns:a16="http://schemas.microsoft.com/office/drawing/2014/main" id="{D33D2199-23D9-C94B-A7BE-9673418D1151}"/>
              </a:ext>
            </a:extLst>
          </p:cNvPr>
          <p:cNvCxnSpPr/>
          <p:nvPr/>
        </p:nvCxnSpPr>
        <p:spPr>
          <a:xfrm flipH="1">
            <a:off x="8104909" y="2422541"/>
            <a:ext cx="23552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BBCB23F-C14E-E847-B6AA-E99627B3F8A5}"/>
              </a:ext>
            </a:extLst>
          </p:cNvPr>
          <p:cNvSpPr txBox="1"/>
          <p:nvPr/>
        </p:nvSpPr>
        <p:spPr>
          <a:xfrm>
            <a:off x="8104909" y="2935161"/>
            <a:ext cx="3408218" cy="646331"/>
          </a:xfrm>
          <a:prstGeom prst="rect">
            <a:avLst/>
          </a:prstGeom>
          <a:noFill/>
        </p:spPr>
        <p:txBody>
          <a:bodyPr wrap="square" rtlCol="0">
            <a:spAutoFit/>
          </a:bodyPr>
          <a:lstStyle/>
          <a:p>
            <a:r>
              <a:rPr lang="en-US" dirty="0"/>
              <a:t>BMI over 30,  SDB, PaCO2&gt;45</a:t>
            </a:r>
          </a:p>
          <a:p>
            <a:r>
              <a:rPr lang="en-US" dirty="0"/>
              <a:t>*no other causes of ↑️ CO2</a:t>
            </a:r>
          </a:p>
        </p:txBody>
      </p:sp>
    </p:spTree>
    <p:extLst>
      <p:ext uri="{BB962C8B-B14F-4D97-AF65-F5344CB8AC3E}">
        <p14:creationId xmlns:p14="http://schemas.microsoft.com/office/powerpoint/2010/main" val="350163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Causes of Hypercapnia</a:t>
            </a:r>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3" name="TextBox 12">
            <a:extLst>
              <a:ext uri="{FF2B5EF4-FFF2-40B4-BE49-F238E27FC236}">
                <a16:creationId xmlns:a16="http://schemas.microsoft.com/office/drawing/2014/main" id="{837EFAAA-E1A4-624D-B3D1-455D708FA9C2}"/>
              </a:ext>
            </a:extLst>
          </p:cNvPr>
          <p:cNvSpPr txBox="1"/>
          <p:nvPr/>
        </p:nvSpPr>
        <p:spPr>
          <a:xfrm>
            <a:off x="5915892" y="5124327"/>
            <a:ext cx="2022763" cy="369332"/>
          </a:xfrm>
          <a:prstGeom prst="rect">
            <a:avLst/>
          </a:prstGeom>
          <a:noFill/>
        </p:spPr>
        <p:txBody>
          <a:bodyPr wrap="square" rtlCol="0">
            <a:spAutoFit/>
          </a:bodyPr>
          <a:lstStyle/>
          <a:p>
            <a:r>
              <a:rPr lang="en-US" dirty="0"/>
              <a:t>Sufficient Cause</a:t>
            </a:r>
          </a:p>
        </p:txBody>
      </p:sp>
      <p:cxnSp>
        <p:nvCxnSpPr>
          <p:cNvPr id="14" name="Straight Arrow Connector 13">
            <a:extLst>
              <a:ext uri="{FF2B5EF4-FFF2-40B4-BE49-F238E27FC236}">
                <a16:creationId xmlns:a16="http://schemas.microsoft.com/office/drawing/2014/main" id="{31640D89-0609-C54C-A6F4-69C63BAE587D}"/>
              </a:ext>
            </a:extLst>
          </p:cNvPr>
          <p:cNvCxnSpPr/>
          <p:nvPr/>
        </p:nvCxnSpPr>
        <p:spPr>
          <a:xfrm flipH="1">
            <a:off x="5555673" y="5275602"/>
            <a:ext cx="23552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221294-3881-8640-B902-556A9CE081F9}"/>
              </a:ext>
            </a:extLst>
          </p:cNvPr>
          <p:cNvSpPr txBox="1"/>
          <p:nvPr/>
        </p:nvSpPr>
        <p:spPr>
          <a:xfrm>
            <a:off x="5555672" y="5663527"/>
            <a:ext cx="3740727" cy="1477328"/>
          </a:xfrm>
          <a:prstGeom prst="rect">
            <a:avLst/>
          </a:prstGeom>
          <a:noFill/>
        </p:spPr>
        <p:txBody>
          <a:bodyPr wrap="square" rtlCol="0">
            <a:spAutoFit/>
          </a:bodyPr>
          <a:lstStyle/>
          <a:p>
            <a:r>
              <a:rPr lang="en-US" dirty="0"/>
              <a:t>FVC &lt;50%, nocturnal hypoventilation or sleep problems -&gt; nocturnal ventilation improves outcomes</a:t>
            </a:r>
          </a:p>
          <a:p>
            <a:r>
              <a:rPr lang="en-US" dirty="0"/>
              <a:t>*no other causes of ↑️ CO2</a:t>
            </a:r>
          </a:p>
          <a:p>
            <a:endParaRPr lang="en-US" dirty="0"/>
          </a:p>
        </p:txBody>
      </p:sp>
    </p:spTree>
    <p:extLst>
      <p:ext uri="{BB962C8B-B14F-4D97-AF65-F5344CB8AC3E}">
        <p14:creationId xmlns:p14="http://schemas.microsoft.com/office/powerpoint/2010/main" val="200198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906923E6-29D4-DA4F-A998-62DCB423CC7F}"/>
              </a:ext>
            </a:extLst>
          </p:cNvPr>
          <p:cNvSpPr/>
          <p:nvPr/>
        </p:nvSpPr>
        <p:spPr>
          <a:xfrm>
            <a:off x="3333795" y="1267745"/>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7E5B8F-F336-8E46-9398-33D9378F2BAB}"/>
              </a:ext>
            </a:extLst>
          </p:cNvPr>
          <p:cNvSpPr/>
          <p:nvPr/>
        </p:nvSpPr>
        <p:spPr>
          <a:xfrm>
            <a:off x="838201" y="2286000"/>
            <a:ext cx="3678382" cy="2989602"/>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Causes of Hypercapnia: Hypothesis</a:t>
            </a:r>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3" name="TextBox 12">
            <a:extLst>
              <a:ext uri="{FF2B5EF4-FFF2-40B4-BE49-F238E27FC236}">
                <a16:creationId xmlns:a16="http://schemas.microsoft.com/office/drawing/2014/main" id="{837EFAAA-E1A4-624D-B3D1-455D708FA9C2}"/>
              </a:ext>
            </a:extLst>
          </p:cNvPr>
          <p:cNvSpPr txBox="1"/>
          <p:nvPr/>
        </p:nvSpPr>
        <p:spPr>
          <a:xfrm>
            <a:off x="1747538" y="2502459"/>
            <a:ext cx="2022763" cy="646331"/>
          </a:xfrm>
          <a:prstGeom prst="rect">
            <a:avLst/>
          </a:prstGeom>
          <a:noFill/>
        </p:spPr>
        <p:txBody>
          <a:bodyPr wrap="square" rtlCol="0">
            <a:spAutoFit/>
          </a:bodyPr>
          <a:lstStyle/>
          <a:p>
            <a:r>
              <a:rPr lang="en-US" dirty="0"/>
              <a:t>COPD as Component Cause</a:t>
            </a:r>
          </a:p>
        </p:txBody>
      </p:sp>
      <p:sp>
        <p:nvSpPr>
          <p:cNvPr id="11" name="Oval 10">
            <a:extLst>
              <a:ext uri="{FF2B5EF4-FFF2-40B4-BE49-F238E27FC236}">
                <a16:creationId xmlns:a16="http://schemas.microsoft.com/office/drawing/2014/main" id="{92F5481C-AEBD-474A-974F-246A669CC5CD}"/>
              </a:ext>
            </a:extLst>
          </p:cNvPr>
          <p:cNvSpPr/>
          <p:nvPr/>
        </p:nvSpPr>
        <p:spPr>
          <a:xfrm>
            <a:off x="3559018" y="4063365"/>
            <a:ext cx="2824552" cy="2526511"/>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F70826-7E07-BC4F-8B87-AA8C7F7D3874}"/>
              </a:ext>
            </a:extLst>
          </p:cNvPr>
          <p:cNvSpPr txBox="1"/>
          <p:nvPr/>
        </p:nvSpPr>
        <p:spPr>
          <a:xfrm>
            <a:off x="3903606" y="5708519"/>
            <a:ext cx="2192394" cy="646331"/>
          </a:xfrm>
          <a:prstGeom prst="rect">
            <a:avLst/>
          </a:prstGeom>
          <a:noFill/>
        </p:spPr>
        <p:txBody>
          <a:bodyPr wrap="square" rtlCol="0">
            <a:spAutoFit/>
          </a:bodyPr>
          <a:lstStyle/>
          <a:p>
            <a:r>
              <a:rPr lang="en-US" dirty="0"/>
              <a:t>Muscular weakness as Component Cause</a:t>
            </a:r>
          </a:p>
        </p:txBody>
      </p:sp>
      <p:sp>
        <p:nvSpPr>
          <p:cNvPr id="18" name="TextBox 17">
            <a:extLst>
              <a:ext uri="{FF2B5EF4-FFF2-40B4-BE49-F238E27FC236}">
                <a16:creationId xmlns:a16="http://schemas.microsoft.com/office/drawing/2014/main" id="{E6377A48-1368-6844-BBBF-C89813428978}"/>
              </a:ext>
            </a:extLst>
          </p:cNvPr>
          <p:cNvSpPr txBox="1"/>
          <p:nvPr/>
        </p:nvSpPr>
        <p:spPr>
          <a:xfrm>
            <a:off x="4034426" y="2078161"/>
            <a:ext cx="2192394" cy="646331"/>
          </a:xfrm>
          <a:prstGeom prst="rect">
            <a:avLst/>
          </a:prstGeom>
          <a:noFill/>
        </p:spPr>
        <p:txBody>
          <a:bodyPr wrap="square" rtlCol="0">
            <a:spAutoFit/>
          </a:bodyPr>
          <a:lstStyle/>
          <a:p>
            <a:r>
              <a:rPr lang="en-US" dirty="0"/>
              <a:t>Obesity as Component Cause</a:t>
            </a:r>
          </a:p>
        </p:txBody>
      </p:sp>
    </p:spTree>
    <p:extLst>
      <p:ext uri="{BB962C8B-B14F-4D97-AF65-F5344CB8AC3E}">
        <p14:creationId xmlns:p14="http://schemas.microsoft.com/office/powerpoint/2010/main" val="203229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5922617C-A6BB-A84B-93D3-2ED2D276E155}"/>
              </a:ext>
            </a:extLst>
          </p:cNvPr>
          <p:cNvSpPr/>
          <p:nvPr/>
        </p:nvSpPr>
        <p:spPr>
          <a:xfrm>
            <a:off x="5334000" y="1221148"/>
            <a:ext cx="5242169" cy="1639634"/>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DBA6C1-9A83-5443-B5D8-50ED3DFD3814}"/>
              </a:ext>
            </a:extLst>
          </p:cNvPr>
          <p:cNvSpPr/>
          <p:nvPr/>
        </p:nvSpPr>
        <p:spPr>
          <a:xfrm>
            <a:off x="5373790" y="3088219"/>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06923E6-29D4-DA4F-A998-62DCB423CC7F}"/>
              </a:ext>
            </a:extLst>
          </p:cNvPr>
          <p:cNvSpPr/>
          <p:nvPr/>
        </p:nvSpPr>
        <p:spPr>
          <a:xfrm>
            <a:off x="3333795" y="1267745"/>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7E5B8F-F336-8E46-9398-33D9378F2BAB}"/>
              </a:ext>
            </a:extLst>
          </p:cNvPr>
          <p:cNvSpPr/>
          <p:nvPr/>
        </p:nvSpPr>
        <p:spPr>
          <a:xfrm>
            <a:off x="838201" y="2286000"/>
            <a:ext cx="3678382" cy="2989602"/>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Causes of Hypercapnia: Hypothesis [ ] keep in</a:t>
            </a:r>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3" name="TextBox 12">
            <a:extLst>
              <a:ext uri="{FF2B5EF4-FFF2-40B4-BE49-F238E27FC236}">
                <a16:creationId xmlns:a16="http://schemas.microsoft.com/office/drawing/2014/main" id="{837EFAAA-E1A4-624D-B3D1-455D708FA9C2}"/>
              </a:ext>
            </a:extLst>
          </p:cNvPr>
          <p:cNvSpPr txBox="1"/>
          <p:nvPr/>
        </p:nvSpPr>
        <p:spPr>
          <a:xfrm>
            <a:off x="1747538" y="2502459"/>
            <a:ext cx="2022763" cy="646331"/>
          </a:xfrm>
          <a:prstGeom prst="rect">
            <a:avLst/>
          </a:prstGeom>
          <a:noFill/>
        </p:spPr>
        <p:txBody>
          <a:bodyPr wrap="square" rtlCol="0">
            <a:spAutoFit/>
          </a:bodyPr>
          <a:lstStyle/>
          <a:p>
            <a:r>
              <a:rPr lang="en-US" dirty="0"/>
              <a:t>COPD as Component Cause</a:t>
            </a:r>
          </a:p>
        </p:txBody>
      </p:sp>
      <p:sp>
        <p:nvSpPr>
          <p:cNvPr id="11" name="Oval 10">
            <a:extLst>
              <a:ext uri="{FF2B5EF4-FFF2-40B4-BE49-F238E27FC236}">
                <a16:creationId xmlns:a16="http://schemas.microsoft.com/office/drawing/2014/main" id="{92F5481C-AEBD-474A-974F-246A669CC5CD}"/>
              </a:ext>
            </a:extLst>
          </p:cNvPr>
          <p:cNvSpPr/>
          <p:nvPr/>
        </p:nvSpPr>
        <p:spPr>
          <a:xfrm>
            <a:off x="3559018" y="4063365"/>
            <a:ext cx="2824552" cy="2526511"/>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F70826-7E07-BC4F-8B87-AA8C7F7D3874}"/>
              </a:ext>
            </a:extLst>
          </p:cNvPr>
          <p:cNvSpPr txBox="1"/>
          <p:nvPr/>
        </p:nvSpPr>
        <p:spPr>
          <a:xfrm>
            <a:off x="3903606" y="5708519"/>
            <a:ext cx="2192394" cy="646331"/>
          </a:xfrm>
          <a:prstGeom prst="rect">
            <a:avLst/>
          </a:prstGeom>
          <a:noFill/>
        </p:spPr>
        <p:txBody>
          <a:bodyPr wrap="square" rtlCol="0">
            <a:spAutoFit/>
          </a:bodyPr>
          <a:lstStyle/>
          <a:p>
            <a:r>
              <a:rPr lang="en-US" dirty="0"/>
              <a:t>Muscular weakness as Component Cause</a:t>
            </a:r>
          </a:p>
        </p:txBody>
      </p:sp>
      <p:sp>
        <p:nvSpPr>
          <p:cNvPr id="18" name="TextBox 17">
            <a:extLst>
              <a:ext uri="{FF2B5EF4-FFF2-40B4-BE49-F238E27FC236}">
                <a16:creationId xmlns:a16="http://schemas.microsoft.com/office/drawing/2014/main" id="{E6377A48-1368-6844-BBBF-C89813428978}"/>
              </a:ext>
            </a:extLst>
          </p:cNvPr>
          <p:cNvSpPr txBox="1"/>
          <p:nvPr/>
        </p:nvSpPr>
        <p:spPr>
          <a:xfrm>
            <a:off x="4034426" y="2078161"/>
            <a:ext cx="2192394" cy="646331"/>
          </a:xfrm>
          <a:prstGeom prst="rect">
            <a:avLst/>
          </a:prstGeom>
          <a:noFill/>
        </p:spPr>
        <p:txBody>
          <a:bodyPr wrap="square" rtlCol="0">
            <a:spAutoFit/>
          </a:bodyPr>
          <a:lstStyle/>
          <a:p>
            <a:r>
              <a:rPr lang="en-US" dirty="0"/>
              <a:t>Obesity as Component Cause</a:t>
            </a:r>
          </a:p>
        </p:txBody>
      </p:sp>
      <p:sp>
        <p:nvSpPr>
          <p:cNvPr id="15" name="TextBox 14">
            <a:extLst>
              <a:ext uri="{FF2B5EF4-FFF2-40B4-BE49-F238E27FC236}">
                <a16:creationId xmlns:a16="http://schemas.microsoft.com/office/drawing/2014/main" id="{0870B0E5-06A3-5246-A49C-0934D2377CE1}"/>
              </a:ext>
            </a:extLst>
          </p:cNvPr>
          <p:cNvSpPr txBox="1"/>
          <p:nvPr/>
        </p:nvSpPr>
        <p:spPr>
          <a:xfrm>
            <a:off x="7403567" y="5136132"/>
            <a:ext cx="2192394" cy="646331"/>
          </a:xfrm>
          <a:prstGeom prst="rect">
            <a:avLst/>
          </a:prstGeom>
          <a:noFill/>
        </p:spPr>
        <p:txBody>
          <a:bodyPr wrap="square" rtlCol="0">
            <a:spAutoFit/>
          </a:bodyPr>
          <a:lstStyle/>
          <a:p>
            <a:r>
              <a:rPr lang="en-US" dirty="0"/>
              <a:t>Opiates as Component Cause</a:t>
            </a:r>
          </a:p>
        </p:txBody>
      </p:sp>
      <p:sp>
        <p:nvSpPr>
          <p:cNvPr id="16" name="Oval 15">
            <a:extLst>
              <a:ext uri="{FF2B5EF4-FFF2-40B4-BE49-F238E27FC236}">
                <a16:creationId xmlns:a16="http://schemas.microsoft.com/office/drawing/2014/main" id="{956ECE67-E78B-3447-9695-5C3A114EF85B}"/>
              </a:ext>
            </a:extLst>
          </p:cNvPr>
          <p:cNvSpPr/>
          <p:nvPr/>
        </p:nvSpPr>
        <p:spPr>
          <a:xfrm>
            <a:off x="8020008" y="1965826"/>
            <a:ext cx="2914605" cy="1895513"/>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E38C0C2-06E7-854D-9686-318DD72FDFF7}"/>
              </a:ext>
            </a:extLst>
          </p:cNvPr>
          <p:cNvSpPr txBox="1"/>
          <p:nvPr/>
        </p:nvSpPr>
        <p:spPr>
          <a:xfrm>
            <a:off x="8732714" y="2401326"/>
            <a:ext cx="2192394" cy="646331"/>
          </a:xfrm>
          <a:prstGeom prst="rect">
            <a:avLst/>
          </a:prstGeom>
          <a:noFill/>
        </p:spPr>
        <p:txBody>
          <a:bodyPr wrap="square" rtlCol="0">
            <a:spAutoFit/>
          </a:bodyPr>
          <a:lstStyle/>
          <a:p>
            <a:r>
              <a:rPr lang="en-US" dirty="0"/>
              <a:t>Loop Diuretics  as Component Cause</a:t>
            </a:r>
          </a:p>
        </p:txBody>
      </p:sp>
      <p:sp>
        <p:nvSpPr>
          <p:cNvPr id="22" name="TextBox 21">
            <a:extLst>
              <a:ext uri="{FF2B5EF4-FFF2-40B4-BE49-F238E27FC236}">
                <a16:creationId xmlns:a16="http://schemas.microsoft.com/office/drawing/2014/main" id="{E62D4E98-F70D-754B-9673-8C98802D6350}"/>
              </a:ext>
            </a:extLst>
          </p:cNvPr>
          <p:cNvSpPr txBox="1"/>
          <p:nvPr/>
        </p:nvSpPr>
        <p:spPr>
          <a:xfrm>
            <a:off x="7271062" y="1353971"/>
            <a:ext cx="2192394" cy="646331"/>
          </a:xfrm>
          <a:prstGeom prst="rect">
            <a:avLst/>
          </a:prstGeom>
          <a:noFill/>
        </p:spPr>
        <p:txBody>
          <a:bodyPr wrap="square" rtlCol="0">
            <a:spAutoFit/>
          </a:bodyPr>
          <a:lstStyle/>
          <a:p>
            <a:r>
              <a:rPr lang="en-US" dirty="0"/>
              <a:t>Sleep Apnea as Component Cause</a:t>
            </a:r>
          </a:p>
        </p:txBody>
      </p:sp>
    </p:spTree>
    <p:extLst>
      <p:ext uri="{BB962C8B-B14F-4D97-AF65-F5344CB8AC3E}">
        <p14:creationId xmlns:p14="http://schemas.microsoft.com/office/powerpoint/2010/main" val="2718090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29BC-D2CE-8448-9F1E-E1C4FC517BC4}"/>
              </a:ext>
            </a:extLst>
          </p:cNvPr>
          <p:cNvSpPr>
            <a:spLocks noGrp="1"/>
          </p:cNvSpPr>
          <p:nvPr>
            <p:ph type="title"/>
          </p:nvPr>
        </p:nvSpPr>
        <p:spPr/>
        <p:txBody>
          <a:bodyPr/>
          <a:lstStyle/>
          <a:p>
            <a:r>
              <a:rPr lang="en-US" dirty="0"/>
              <a:t>Multicausality</a:t>
            </a:r>
          </a:p>
        </p:txBody>
      </p:sp>
      <p:grpSp>
        <p:nvGrpSpPr>
          <p:cNvPr id="13" name="Group 12">
            <a:extLst>
              <a:ext uri="{FF2B5EF4-FFF2-40B4-BE49-F238E27FC236}">
                <a16:creationId xmlns:a16="http://schemas.microsoft.com/office/drawing/2014/main" id="{0C9A222C-F999-F542-BB22-7E7E29675E55}"/>
              </a:ext>
            </a:extLst>
          </p:cNvPr>
          <p:cNvGrpSpPr/>
          <p:nvPr/>
        </p:nvGrpSpPr>
        <p:grpSpPr>
          <a:xfrm>
            <a:off x="789402" y="2369328"/>
            <a:ext cx="5306598" cy="3807635"/>
            <a:chOff x="838200" y="2481425"/>
            <a:chExt cx="5306598" cy="3807635"/>
          </a:xfrm>
        </p:grpSpPr>
        <p:pic>
          <p:nvPicPr>
            <p:cNvPr id="4" name="Picture 3">
              <a:extLst>
                <a:ext uri="{FF2B5EF4-FFF2-40B4-BE49-F238E27FC236}">
                  <a16:creationId xmlns:a16="http://schemas.microsoft.com/office/drawing/2014/main" id="{D62342B9-C962-F548-98FC-51963C403844}"/>
                </a:ext>
              </a:extLst>
            </p:cNvPr>
            <p:cNvPicPr>
              <a:picLocks noChangeAspect="1"/>
            </p:cNvPicPr>
            <p:nvPr/>
          </p:nvPicPr>
          <p:blipFill>
            <a:blip r:embed="rId3"/>
            <a:stretch>
              <a:fillRect/>
            </a:stretch>
          </p:blipFill>
          <p:spPr>
            <a:xfrm>
              <a:off x="1680039" y="2834660"/>
              <a:ext cx="3289300" cy="3454400"/>
            </a:xfrm>
            <a:prstGeom prst="rect">
              <a:avLst/>
            </a:prstGeom>
          </p:spPr>
        </p:pic>
        <p:sp>
          <p:nvSpPr>
            <p:cNvPr id="5" name="TextBox 4">
              <a:extLst>
                <a:ext uri="{FF2B5EF4-FFF2-40B4-BE49-F238E27FC236}">
                  <a16:creationId xmlns:a16="http://schemas.microsoft.com/office/drawing/2014/main" id="{EC89ADEB-36C8-AD48-9E25-6547332A5F5A}"/>
                </a:ext>
              </a:extLst>
            </p:cNvPr>
            <p:cNvSpPr txBox="1"/>
            <p:nvPr/>
          </p:nvSpPr>
          <p:spPr>
            <a:xfrm>
              <a:off x="4565073" y="3585360"/>
              <a:ext cx="976833" cy="369332"/>
            </a:xfrm>
            <a:prstGeom prst="rect">
              <a:avLst/>
            </a:prstGeom>
            <a:noFill/>
          </p:spPr>
          <p:txBody>
            <a:bodyPr wrap="square" rtlCol="0">
              <a:spAutoFit/>
            </a:bodyPr>
            <a:lstStyle/>
            <a:p>
              <a:r>
                <a:rPr lang="en-US" dirty="0"/>
                <a:t>Obesity</a:t>
              </a:r>
            </a:p>
          </p:txBody>
        </p:sp>
        <p:sp>
          <p:nvSpPr>
            <p:cNvPr id="6" name="TextBox 5">
              <a:extLst>
                <a:ext uri="{FF2B5EF4-FFF2-40B4-BE49-F238E27FC236}">
                  <a16:creationId xmlns:a16="http://schemas.microsoft.com/office/drawing/2014/main" id="{D4B1E4DC-70E5-544E-92C3-6F7FAE4D9C28}"/>
                </a:ext>
              </a:extLst>
            </p:cNvPr>
            <p:cNvSpPr txBox="1"/>
            <p:nvPr/>
          </p:nvSpPr>
          <p:spPr>
            <a:xfrm>
              <a:off x="4543487" y="4577825"/>
              <a:ext cx="1601311" cy="646331"/>
            </a:xfrm>
            <a:prstGeom prst="rect">
              <a:avLst/>
            </a:prstGeom>
            <a:noFill/>
          </p:spPr>
          <p:txBody>
            <a:bodyPr wrap="square" rtlCol="0">
              <a:spAutoFit/>
            </a:bodyPr>
            <a:lstStyle/>
            <a:p>
              <a:r>
                <a:rPr lang="en-US" dirty="0"/>
                <a:t>Untreated </a:t>
              </a:r>
            </a:p>
            <a:p>
              <a:r>
                <a:rPr lang="en-US" dirty="0"/>
                <a:t>Sleep Apnea</a:t>
              </a:r>
            </a:p>
          </p:txBody>
        </p:sp>
        <p:sp>
          <p:nvSpPr>
            <p:cNvPr id="7" name="TextBox 6">
              <a:extLst>
                <a:ext uri="{FF2B5EF4-FFF2-40B4-BE49-F238E27FC236}">
                  <a16:creationId xmlns:a16="http://schemas.microsoft.com/office/drawing/2014/main" id="{F9ED4838-04D0-084D-81DE-B917061F6BB1}"/>
                </a:ext>
              </a:extLst>
            </p:cNvPr>
            <p:cNvSpPr txBox="1"/>
            <p:nvPr/>
          </p:nvSpPr>
          <p:spPr>
            <a:xfrm>
              <a:off x="3003016" y="2481425"/>
              <a:ext cx="976833" cy="369332"/>
            </a:xfrm>
            <a:prstGeom prst="rect">
              <a:avLst/>
            </a:prstGeom>
            <a:noFill/>
          </p:spPr>
          <p:txBody>
            <a:bodyPr wrap="square" rtlCol="0">
              <a:spAutoFit/>
            </a:bodyPr>
            <a:lstStyle/>
            <a:p>
              <a:r>
                <a:rPr lang="en-US" dirty="0"/>
                <a:t>COPD</a:t>
              </a:r>
            </a:p>
          </p:txBody>
        </p:sp>
        <p:sp>
          <p:nvSpPr>
            <p:cNvPr id="8" name="TextBox 7">
              <a:extLst>
                <a:ext uri="{FF2B5EF4-FFF2-40B4-BE49-F238E27FC236}">
                  <a16:creationId xmlns:a16="http://schemas.microsoft.com/office/drawing/2014/main" id="{2B3A25B9-B541-7B4B-955A-E5B5F6A40AB4}"/>
                </a:ext>
              </a:extLst>
            </p:cNvPr>
            <p:cNvSpPr txBox="1"/>
            <p:nvPr/>
          </p:nvSpPr>
          <p:spPr>
            <a:xfrm>
              <a:off x="838200" y="3838655"/>
              <a:ext cx="976833" cy="646331"/>
            </a:xfrm>
            <a:prstGeom prst="rect">
              <a:avLst/>
            </a:prstGeom>
            <a:noFill/>
          </p:spPr>
          <p:txBody>
            <a:bodyPr wrap="square" rtlCol="0">
              <a:spAutoFit/>
            </a:bodyPr>
            <a:lstStyle/>
            <a:p>
              <a:r>
                <a:rPr lang="en-US" dirty="0"/>
                <a:t>Loop diuretic</a:t>
              </a:r>
            </a:p>
          </p:txBody>
        </p:sp>
        <p:sp>
          <p:nvSpPr>
            <p:cNvPr id="9" name="TextBox 8">
              <a:extLst>
                <a:ext uri="{FF2B5EF4-FFF2-40B4-BE49-F238E27FC236}">
                  <a16:creationId xmlns:a16="http://schemas.microsoft.com/office/drawing/2014/main" id="{627C40D4-350E-B44B-9D3A-1369A4B0729D}"/>
                </a:ext>
              </a:extLst>
            </p:cNvPr>
            <p:cNvSpPr txBox="1"/>
            <p:nvPr/>
          </p:nvSpPr>
          <p:spPr>
            <a:xfrm>
              <a:off x="1440961" y="4716325"/>
              <a:ext cx="976833" cy="369332"/>
            </a:xfrm>
            <a:prstGeom prst="rect">
              <a:avLst/>
            </a:prstGeom>
            <a:noFill/>
          </p:spPr>
          <p:txBody>
            <a:bodyPr wrap="square" rtlCol="0">
              <a:spAutoFit/>
            </a:bodyPr>
            <a:lstStyle/>
            <a:p>
              <a:r>
                <a:rPr lang="en-US" dirty="0"/>
                <a:t>Opiates</a:t>
              </a:r>
            </a:p>
          </p:txBody>
        </p:sp>
      </p:grpSp>
      <p:sp>
        <p:nvSpPr>
          <p:cNvPr id="12" name="Content Placeholder 2">
            <a:extLst>
              <a:ext uri="{FF2B5EF4-FFF2-40B4-BE49-F238E27FC236}">
                <a16:creationId xmlns:a16="http://schemas.microsoft.com/office/drawing/2014/main" id="{657E73D1-E112-D340-AFA2-C59A003AF298}"/>
              </a:ext>
            </a:extLst>
          </p:cNvPr>
          <p:cNvSpPr>
            <a:spLocks noGrp="1"/>
          </p:cNvSpPr>
          <p:nvPr>
            <p:ph idx="1"/>
          </p:nvPr>
        </p:nvSpPr>
        <p:spPr>
          <a:xfrm>
            <a:off x="6292316" y="1690688"/>
            <a:ext cx="5061484" cy="4486275"/>
          </a:xfrm>
        </p:spPr>
        <p:txBody>
          <a:bodyPr/>
          <a:lstStyle/>
          <a:p>
            <a:r>
              <a:rPr lang="en-US" dirty="0"/>
              <a:t>Sufficient cause: a set of factors that will cause disease when present</a:t>
            </a:r>
          </a:p>
          <a:p>
            <a:r>
              <a:rPr lang="en-US" dirty="0"/>
              <a:t>Component cause: </a:t>
            </a:r>
            <a:r>
              <a:rPr lang="en-US" b="1" i="1" dirty="0">
                <a:solidFill>
                  <a:srgbClr val="FF0000"/>
                </a:solidFill>
              </a:rPr>
              <a:t>a factor that, if not present, no disease would occur</a:t>
            </a:r>
          </a:p>
          <a:p>
            <a:pPr lvl="1"/>
            <a:r>
              <a:rPr lang="en-US" dirty="0"/>
              <a:t>Necessary cause: in all sufficient sets, this component must be present</a:t>
            </a:r>
          </a:p>
        </p:txBody>
      </p:sp>
      <p:sp>
        <p:nvSpPr>
          <p:cNvPr id="14" name="TextBox 13">
            <a:extLst>
              <a:ext uri="{FF2B5EF4-FFF2-40B4-BE49-F238E27FC236}">
                <a16:creationId xmlns:a16="http://schemas.microsoft.com/office/drawing/2014/main" id="{BB9900E3-7E2A-7E48-8DDA-4B883C9ACB04}"/>
              </a:ext>
            </a:extLst>
          </p:cNvPr>
          <p:cNvSpPr txBox="1"/>
          <p:nvPr/>
        </p:nvSpPr>
        <p:spPr>
          <a:xfrm>
            <a:off x="1806598" y="1632184"/>
            <a:ext cx="3113943" cy="646331"/>
          </a:xfrm>
          <a:prstGeom prst="rect">
            <a:avLst/>
          </a:prstGeom>
          <a:noFill/>
        </p:spPr>
        <p:txBody>
          <a:bodyPr wrap="square" rtlCol="0">
            <a:spAutoFit/>
          </a:bodyPr>
          <a:lstStyle/>
          <a:p>
            <a:r>
              <a:rPr lang="en-US" dirty="0"/>
              <a:t>Hypothetical patient with hypercapnic respiratory failure</a:t>
            </a:r>
          </a:p>
        </p:txBody>
      </p:sp>
    </p:spTree>
    <p:extLst>
      <p:ext uri="{BB962C8B-B14F-4D97-AF65-F5344CB8AC3E}">
        <p14:creationId xmlns:p14="http://schemas.microsoft.com/office/powerpoint/2010/main" val="264187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9F28-2116-11EB-1F71-B8D86E14AFE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7ADFD15-166D-90FA-9DE9-12313C01BE36}"/>
              </a:ext>
            </a:extLst>
          </p:cNvPr>
          <p:cNvSpPr>
            <a:spLocks noGrp="1"/>
          </p:cNvSpPr>
          <p:nvPr>
            <p:ph idx="1"/>
          </p:nvPr>
        </p:nvSpPr>
        <p:spPr/>
        <p:txBody>
          <a:bodyPr/>
          <a:lstStyle/>
          <a:p>
            <a:r>
              <a:rPr lang="en-US" dirty="0"/>
              <a:t>Definitions and ERS classification of OHS</a:t>
            </a:r>
          </a:p>
          <a:p>
            <a:r>
              <a:rPr lang="en-US" dirty="0"/>
              <a:t>Causes of hypercapnia: knowns and unknowns</a:t>
            </a:r>
          </a:p>
          <a:p>
            <a:r>
              <a:rPr lang="en-US" dirty="0"/>
              <a:t>Diagnosis: shortcomings and implications </a:t>
            </a:r>
          </a:p>
          <a:p>
            <a:r>
              <a:rPr lang="en-US" dirty="0"/>
              <a:t>Research aims and uses</a:t>
            </a:r>
          </a:p>
        </p:txBody>
      </p:sp>
    </p:spTree>
    <p:extLst>
      <p:ext uri="{BB962C8B-B14F-4D97-AF65-F5344CB8AC3E}">
        <p14:creationId xmlns:p14="http://schemas.microsoft.com/office/powerpoint/2010/main" val="3341821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A9E1-8549-3049-AEF4-858A96E429B8}"/>
              </a:ext>
            </a:extLst>
          </p:cNvPr>
          <p:cNvSpPr>
            <a:spLocks noGrp="1"/>
          </p:cNvSpPr>
          <p:nvPr>
            <p:ph type="title"/>
          </p:nvPr>
        </p:nvSpPr>
        <p:spPr/>
        <p:txBody>
          <a:bodyPr/>
          <a:lstStyle/>
          <a:p>
            <a:r>
              <a:rPr lang="en-US" dirty="0"/>
              <a:t>Is there evidence for multicausality?</a:t>
            </a:r>
            <a:br>
              <a:rPr lang="en-US" dirty="0"/>
            </a:br>
            <a:endParaRPr lang="en-US" dirty="0"/>
          </a:p>
        </p:txBody>
      </p:sp>
      <p:pic>
        <p:nvPicPr>
          <p:cNvPr id="4" name="Picture 3">
            <a:extLst>
              <a:ext uri="{FF2B5EF4-FFF2-40B4-BE49-F238E27FC236}">
                <a16:creationId xmlns:a16="http://schemas.microsoft.com/office/drawing/2014/main" id="{6F5DB81D-AC51-784E-A49F-43285A6AEE05}"/>
              </a:ext>
            </a:extLst>
          </p:cNvPr>
          <p:cNvPicPr>
            <a:picLocks noChangeAspect="1"/>
          </p:cNvPicPr>
          <p:nvPr/>
        </p:nvPicPr>
        <p:blipFill>
          <a:blip r:embed="rId3"/>
          <a:stretch>
            <a:fillRect/>
          </a:stretch>
        </p:blipFill>
        <p:spPr>
          <a:xfrm>
            <a:off x="183814" y="1503015"/>
            <a:ext cx="4597400" cy="1752600"/>
          </a:xfrm>
          <a:prstGeom prst="rect">
            <a:avLst/>
          </a:prstGeom>
        </p:spPr>
      </p:pic>
      <p:pic>
        <p:nvPicPr>
          <p:cNvPr id="5" name="Picture 4">
            <a:extLst>
              <a:ext uri="{FF2B5EF4-FFF2-40B4-BE49-F238E27FC236}">
                <a16:creationId xmlns:a16="http://schemas.microsoft.com/office/drawing/2014/main" id="{11D80FA4-4C7E-3746-93D6-810112E1D2D5}"/>
              </a:ext>
            </a:extLst>
          </p:cNvPr>
          <p:cNvPicPr>
            <a:picLocks noChangeAspect="1"/>
          </p:cNvPicPr>
          <p:nvPr/>
        </p:nvPicPr>
        <p:blipFill>
          <a:blip r:embed="rId4"/>
          <a:stretch>
            <a:fillRect/>
          </a:stretch>
        </p:blipFill>
        <p:spPr>
          <a:xfrm>
            <a:off x="183814" y="3424037"/>
            <a:ext cx="3873500" cy="2019300"/>
          </a:xfrm>
          <a:prstGeom prst="rect">
            <a:avLst/>
          </a:prstGeom>
        </p:spPr>
      </p:pic>
      <p:sp>
        <p:nvSpPr>
          <p:cNvPr id="6" name="Content Placeholder 2">
            <a:extLst>
              <a:ext uri="{FF2B5EF4-FFF2-40B4-BE49-F238E27FC236}">
                <a16:creationId xmlns:a16="http://schemas.microsoft.com/office/drawing/2014/main" id="{D5401FD3-D5F7-BA44-8F23-40B255AF04B2}"/>
              </a:ext>
            </a:extLst>
          </p:cNvPr>
          <p:cNvSpPr>
            <a:spLocks noGrp="1"/>
          </p:cNvSpPr>
          <p:nvPr>
            <p:ph idx="1"/>
          </p:nvPr>
        </p:nvSpPr>
        <p:spPr>
          <a:xfrm>
            <a:off x="5000068" y="1532766"/>
            <a:ext cx="3928032" cy="1722849"/>
          </a:xfrm>
        </p:spPr>
        <p:txBody>
          <a:bodyPr>
            <a:normAutofit/>
          </a:bodyPr>
          <a:lstStyle/>
          <a:p>
            <a:pPr marL="0" indent="0">
              <a:buNone/>
            </a:pPr>
            <a:r>
              <a:rPr lang="en-US" dirty="0"/>
              <a:t>Admitted to ICU with PaCO2 over 45 mmHg and a pH less than 7.35 </a:t>
            </a:r>
          </a:p>
          <a:p>
            <a:pPr marL="457200" lvl="1" indent="0">
              <a:buNone/>
            </a:pPr>
            <a:endParaRPr lang="en-US" dirty="0"/>
          </a:p>
          <a:p>
            <a:pPr marL="457200" lvl="1" indent="0">
              <a:buNone/>
            </a:pPr>
            <a:endParaRPr lang="en-US" dirty="0"/>
          </a:p>
        </p:txBody>
      </p:sp>
      <p:pic>
        <p:nvPicPr>
          <p:cNvPr id="7" name="Picture 6">
            <a:extLst>
              <a:ext uri="{FF2B5EF4-FFF2-40B4-BE49-F238E27FC236}">
                <a16:creationId xmlns:a16="http://schemas.microsoft.com/office/drawing/2014/main" id="{67EE1B62-D76A-DA4C-89C4-26E0348CF88B}"/>
              </a:ext>
            </a:extLst>
          </p:cNvPr>
          <p:cNvPicPr>
            <a:picLocks noChangeAspect="1"/>
          </p:cNvPicPr>
          <p:nvPr/>
        </p:nvPicPr>
        <p:blipFill>
          <a:blip r:embed="rId5"/>
          <a:stretch>
            <a:fillRect/>
          </a:stretch>
        </p:blipFill>
        <p:spPr>
          <a:xfrm>
            <a:off x="9134366" y="-17521"/>
            <a:ext cx="3228641" cy="6858000"/>
          </a:xfrm>
          <a:prstGeom prst="rect">
            <a:avLst/>
          </a:prstGeom>
        </p:spPr>
      </p:pic>
      <p:sp>
        <p:nvSpPr>
          <p:cNvPr id="8" name="TextBox 7">
            <a:extLst>
              <a:ext uri="{FF2B5EF4-FFF2-40B4-BE49-F238E27FC236}">
                <a16:creationId xmlns:a16="http://schemas.microsoft.com/office/drawing/2014/main" id="{181A330C-41B2-2F41-93B6-D94855A91037}"/>
              </a:ext>
            </a:extLst>
          </p:cNvPr>
          <p:cNvSpPr txBox="1"/>
          <p:nvPr/>
        </p:nvSpPr>
        <p:spPr>
          <a:xfrm>
            <a:off x="2483550" y="4002893"/>
            <a:ext cx="6398808" cy="2677656"/>
          </a:xfrm>
          <a:prstGeom prst="rect">
            <a:avLst/>
          </a:prstGeom>
          <a:noFill/>
        </p:spPr>
        <p:txBody>
          <a:bodyPr wrap="square" rtlCol="0">
            <a:spAutoFit/>
          </a:bodyPr>
          <a:lstStyle/>
          <a:p>
            <a:r>
              <a:rPr lang="en-US" sz="2800" dirty="0"/>
              <a:t>Overall prevalence of OSA ( AHI &gt; 30 ) in survivors </a:t>
            </a:r>
            <a:r>
              <a:rPr lang="en-US" sz="2800" b="1" dirty="0"/>
              <a:t>over 50%</a:t>
            </a:r>
          </a:p>
          <a:p>
            <a:endParaRPr lang="en-US" sz="2800" b="1" dirty="0"/>
          </a:p>
          <a:p>
            <a:r>
              <a:rPr lang="en-US" sz="2800" b="1" dirty="0"/>
              <a:t>P (OSA | Hypercapnia) &gt;&gt; P (OSA)</a:t>
            </a:r>
          </a:p>
          <a:p>
            <a:endParaRPr lang="en-US" sz="2800" b="1" dirty="0"/>
          </a:p>
          <a:p>
            <a:r>
              <a:rPr lang="en-US" sz="2800" dirty="0"/>
              <a:t>*cause or correlation?</a:t>
            </a:r>
          </a:p>
        </p:txBody>
      </p:sp>
    </p:spTree>
    <p:extLst>
      <p:ext uri="{BB962C8B-B14F-4D97-AF65-F5344CB8AC3E}">
        <p14:creationId xmlns:p14="http://schemas.microsoft.com/office/powerpoint/2010/main" val="220992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D264F2-8BAC-F63F-A568-5C532975E86D}"/>
              </a:ext>
            </a:extLst>
          </p:cNvPr>
          <p:cNvPicPr>
            <a:picLocks noChangeAspect="1"/>
          </p:cNvPicPr>
          <p:nvPr/>
        </p:nvPicPr>
        <p:blipFill>
          <a:blip r:embed="rId3"/>
          <a:stretch>
            <a:fillRect/>
          </a:stretch>
        </p:blipFill>
        <p:spPr>
          <a:xfrm>
            <a:off x="417869" y="2263041"/>
            <a:ext cx="5130876" cy="4477135"/>
          </a:xfrm>
          <a:prstGeom prst="rect">
            <a:avLst/>
          </a:prstGeom>
        </p:spPr>
      </p:pic>
      <p:pic>
        <p:nvPicPr>
          <p:cNvPr id="7" name="Picture 6">
            <a:extLst>
              <a:ext uri="{FF2B5EF4-FFF2-40B4-BE49-F238E27FC236}">
                <a16:creationId xmlns:a16="http://schemas.microsoft.com/office/drawing/2014/main" id="{DE4E237C-E9F4-1847-7573-FF64488A95F5}"/>
              </a:ext>
            </a:extLst>
          </p:cNvPr>
          <p:cNvPicPr>
            <a:picLocks noChangeAspect="1"/>
          </p:cNvPicPr>
          <p:nvPr/>
        </p:nvPicPr>
        <p:blipFill>
          <a:blip r:embed="rId4"/>
          <a:stretch>
            <a:fillRect/>
          </a:stretch>
        </p:blipFill>
        <p:spPr>
          <a:xfrm>
            <a:off x="838200" y="324392"/>
            <a:ext cx="5638800" cy="2032000"/>
          </a:xfrm>
          <a:prstGeom prst="rect">
            <a:avLst/>
          </a:prstGeom>
        </p:spPr>
      </p:pic>
      <p:graphicFrame>
        <p:nvGraphicFramePr>
          <p:cNvPr id="8" name="Table 8">
            <a:extLst>
              <a:ext uri="{FF2B5EF4-FFF2-40B4-BE49-F238E27FC236}">
                <a16:creationId xmlns:a16="http://schemas.microsoft.com/office/drawing/2014/main" id="{28DEA717-4D1D-7895-149B-219844342398}"/>
              </a:ext>
            </a:extLst>
          </p:cNvPr>
          <p:cNvGraphicFramePr>
            <a:graphicFrameLocks noGrp="1"/>
          </p:cNvGraphicFramePr>
          <p:nvPr>
            <p:extLst>
              <p:ext uri="{D42A27DB-BD31-4B8C-83A1-F6EECF244321}">
                <p14:modId xmlns:p14="http://schemas.microsoft.com/office/powerpoint/2010/main" val="2833091224"/>
              </p:ext>
            </p:extLst>
          </p:nvPr>
        </p:nvGraphicFramePr>
        <p:xfrm>
          <a:off x="5943676" y="3079787"/>
          <a:ext cx="5830455" cy="1888353"/>
        </p:xfrm>
        <a:graphic>
          <a:graphicData uri="http://schemas.openxmlformats.org/drawingml/2006/table">
            <a:tbl>
              <a:tblPr firstRow="1" bandRow="1">
                <a:tableStyleId>{5940675A-B579-460E-94D1-54222C63F5DA}</a:tableStyleId>
              </a:tblPr>
              <a:tblGrid>
                <a:gridCol w="1943485">
                  <a:extLst>
                    <a:ext uri="{9D8B030D-6E8A-4147-A177-3AD203B41FA5}">
                      <a16:colId xmlns:a16="http://schemas.microsoft.com/office/drawing/2014/main" val="2494068991"/>
                    </a:ext>
                  </a:extLst>
                </a:gridCol>
                <a:gridCol w="1943485">
                  <a:extLst>
                    <a:ext uri="{9D8B030D-6E8A-4147-A177-3AD203B41FA5}">
                      <a16:colId xmlns:a16="http://schemas.microsoft.com/office/drawing/2014/main" val="2135013941"/>
                    </a:ext>
                  </a:extLst>
                </a:gridCol>
                <a:gridCol w="1943485">
                  <a:extLst>
                    <a:ext uri="{9D8B030D-6E8A-4147-A177-3AD203B41FA5}">
                      <a16:colId xmlns:a16="http://schemas.microsoft.com/office/drawing/2014/main" val="3603991700"/>
                    </a:ext>
                  </a:extLst>
                </a:gridCol>
              </a:tblGrid>
              <a:tr h="417027">
                <a:tc>
                  <a:txBody>
                    <a:bodyPr/>
                    <a:lstStyle/>
                    <a:p>
                      <a:endParaRPr lang="en-US" dirty="0"/>
                    </a:p>
                  </a:txBody>
                  <a:tcPr/>
                </a:tc>
                <a:tc>
                  <a:txBody>
                    <a:bodyPr/>
                    <a:lstStyle/>
                    <a:p>
                      <a:r>
                        <a:rPr lang="en-US" dirty="0"/>
                        <a:t>COPD (2/3)</a:t>
                      </a:r>
                    </a:p>
                  </a:txBody>
                  <a:tcPr/>
                </a:tc>
                <a:tc>
                  <a:txBody>
                    <a:bodyPr/>
                    <a:lstStyle/>
                    <a:p>
                      <a:r>
                        <a:rPr lang="en-US" dirty="0"/>
                        <a:t>No COPD (1/3)</a:t>
                      </a:r>
                    </a:p>
                  </a:txBody>
                  <a:tcPr/>
                </a:tc>
                <a:extLst>
                  <a:ext uri="{0D108BD9-81ED-4DB2-BD59-A6C34878D82A}">
                    <a16:rowId xmlns:a16="http://schemas.microsoft.com/office/drawing/2014/main" val="1882643476"/>
                  </a:ext>
                </a:extLst>
              </a:tr>
              <a:tr h="448837">
                <a:tc>
                  <a:txBody>
                    <a:bodyPr/>
                    <a:lstStyle/>
                    <a:p>
                      <a:r>
                        <a:rPr lang="en-US" dirty="0"/>
                        <a:t>Median [IQR] AHI</a:t>
                      </a:r>
                    </a:p>
                  </a:txBody>
                  <a:tcPr/>
                </a:tc>
                <a:tc>
                  <a:txBody>
                    <a:bodyPr/>
                    <a:lstStyle/>
                    <a:p>
                      <a:r>
                        <a:rPr lang="en-US" dirty="0"/>
                        <a:t>31.9 [14.3, 45.6]</a:t>
                      </a:r>
                    </a:p>
                  </a:txBody>
                  <a:tcPr/>
                </a:tc>
                <a:tc>
                  <a:txBody>
                    <a:bodyPr/>
                    <a:lstStyle/>
                    <a:p>
                      <a:r>
                        <a:rPr lang="en-US" dirty="0"/>
                        <a:t>66.0 [48.0, 83.8]</a:t>
                      </a:r>
                    </a:p>
                  </a:txBody>
                  <a:tcPr/>
                </a:tc>
                <a:extLst>
                  <a:ext uri="{0D108BD9-81ED-4DB2-BD59-A6C34878D82A}">
                    <a16:rowId xmlns:a16="http://schemas.microsoft.com/office/drawing/2014/main" val="1408662376"/>
                  </a:ext>
                </a:extLst>
              </a:tr>
              <a:tr h="417027">
                <a:tc>
                  <a:txBody>
                    <a:bodyPr/>
                    <a:lstStyle/>
                    <a:p>
                      <a:r>
                        <a:rPr lang="en-US" dirty="0"/>
                        <a:t>AHI &gt; 5 present</a:t>
                      </a:r>
                    </a:p>
                  </a:txBody>
                  <a:tcPr/>
                </a:tc>
                <a:tc>
                  <a:txBody>
                    <a:bodyPr/>
                    <a:lstStyle/>
                    <a:p>
                      <a:r>
                        <a:rPr lang="en-US" dirty="0"/>
                        <a:t>66%</a:t>
                      </a:r>
                    </a:p>
                  </a:txBody>
                  <a:tcPr/>
                </a:tc>
                <a:tc>
                  <a:txBody>
                    <a:bodyPr/>
                    <a:lstStyle/>
                    <a:p>
                      <a:r>
                        <a:rPr lang="en-US" dirty="0"/>
                        <a:t>94%</a:t>
                      </a:r>
                    </a:p>
                  </a:txBody>
                  <a:tcPr/>
                </a:tc>
                <a:extLst>
                  <a:ext uri="{0D108BD9-81ED-4DB2-BD59-A6C34878D82A}">
                    <a16:rowId xmlns:a16="http://schemas.microsoft.com/office/drawing/2014/main" val="3796911102"/>
                  </a:ext>
                </a:extLst>
              </a:tr>
              <a:tr h="605462">
                <a:tc>
                  <a:txBody>
                    <a:bodyPr/>
                    <a:lstStyle/>
                    <a:p>
                      <a:r>
                        <a:rPr lang="en-US" dirty="0"/>
                        <a:t>AHI &gt; 15 present</a:t>
                      </a:r>
                    </a:p>
                  </a:txBody>
                  <a:tcPr/>
                </a:tc>
                <a:tc>
                  <a:txBody>
                    <a:bodyPr/>
                    <a:lstStyle/>
                    <a:p>
                      <a:r>
                        <a:rPr lang="en-US" dirty="0"/>
                        <a:t>51%</a:t>
                      </a:r>
                    </a:p>
                  </a:txBody>
                  <a:tcPr/>
                </a:tc>
                <a:tc>
                  <a:txBody>
                    <a:bodyPr/>
                    <a:lstStyle/>
                    <a:p>
                      <a:r>
                        <a:rPr lang="en-US" dirty="0"/>
                        <a:t>81%</a:t>
                      </a:r>
                    </a:p>
                  </a:txBody>
                  <a:tcPr/>
                </a:tc>
                <a:extLst>
                  <a:ext uri="{0D108BD9-81ED-4DB2-BD59-A6C34878D82A}">
                    <a16:rowId xmlns:a16="http://schemas.microsoft.com/office/drawing/2014/main" val="747152790"/>
                  </a:ext>
                </a:extLst>
              </a:tr>
            </a:tbl>
          </a:graphicData>
        </a:graphic>
      </p:graphicFrame>
    </p:spTree>
    <p:extLst>
      <p:ext uri="{BB962C8B-B14F-4D97-AF65-F5344CB8AC3E}">
        <p14:creationId xmlns:p14="http://schemas.microsoft.com/office/powerpoint/2010/main" val="91202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8DAFD78-8ECB-3E43-9B65-04C60CC8F1BF}"/>
              </a:ext>
            </a:extLst>
          </p:cNvPr>
          <p:cNvSpPr>
            <a:spLocks noGrp="1"/>
          </p:cNvSpPr>
          <p:nvPr>
            <p:ph type="title"/>
          </p:nvPr>
        </p:nvSpPr>
        <p:spPr>
          <a:xfrm>
            <a:off x="838200" y="365125"/>
            <a:ext cx="10515600" cy="1325563"/>
          </a:xfrm>
        </p:spPr>
        <p:txBody>
          <a:bodyPr/>
          <a:lstStyle/>
          <a:p>
            <a:r>
              <a:rPr lang="en-US" dirty="0"/>
              <a:t>How often do patients fall into a group with evidence of treatment effect?</a:t>
            </a:r>
          </a:p>
        </p:txBody>
      </p:sp>
      <p:graphicFrame>
        <p:nvGraphicFramePr>
          <p:cNvPr id="7" name="Table 8">
            <a:extLst>
              <a:ext uri="{FF2B5EF4-FFF2-40B4-BE49-F238E27FC236}">
                <a16:creationId xmlns:a16="http://schemas.microsoft.com/office/drawing/2014/main" id="{3928A660-6053-C948-830B-89B3BBBC0999}"/>
              </a:ext>
            </a:extLst>
          </p:cNvPr>
          <p:cNvGraphicFramePr>
            <a:graphicFrameLocks noGrp="1"/>
          </p:cNvGraphicFramePr>
          <p:nvPr>
            <p:extLst>
              <p:ext uri="{D42A27DB-BD31-4B8C-83A1-F6EECF244321}">
                <p14:modId xmlns:p14="http://schemas.microsoft.com/office/powerpoint/2010/main" val="2280997992"/>
              </p:ext>
            </p:extLst>
          </p:nvPr>
        </p:nvGraphicFramePr>
        <p:xfrm>
          <a:off x="643871" y="1690688"/>
          <a:ext cx="10902670" cy="4577080"/>
        </p:xfrm>
        <a:graphic>
          <a:graphicData uri="http://schemas.openxmlformats.org/drawingml/2006/table">
            <a:tbl>
              <a:tblPr firstRow="1" bandRow="1">
                <a:tableStyleId>{9D7B26C5-4107-4FEC-AEDC-1716B250A1EF}</a:tableStyleId>
              </a:tblPr>
              <a:tblGrid>
                <a:gridCol w="1816941">
                  <a:extLst>
                    <a:ext uri="{9D8B030D-6E8A-4147-A177-3AD203B41FA5}">
                      <a16:colId xmlns:a16="http://schemas.microsoft.com/office/drawing/2014/main" val="1569219324"/>
                    </a:ext>
                  </a:extLst>
                </a:gridCol>
                <a:gridCol w="1223682">
                  <a:extLst>
                    <a:ext uri="{9D8B030D-6E8A-4147-A177-3AD203B41FA5}">
                      <a16:colId xmlns:a16="http://schemas.microsoft.com/office/drawing/2014/main" val="3291341535"/>
                    </a:ext>
                  </a:extLst>
                </a:gridCol>
                <a:gridCol w="2017059">
                  <a:extLst>
                    <a:ext uri="{9D8B030D-6E8A-4147-A177-3AD203B41FA5}">
                      <a16:colId xmlns:a16="http://schemas.microsoft.com/office/drawing/2014/main" val="2267604483"/>
                    </a:ext>
                  </a:extLst>
                </a:gridCol>
                <a:gridCol w="2402541">
                  <a:extLst>
                    <a:ext uri="{9D8B030D-6E8A-4147-A177-3AD203B41FA5}">
                      <a16:colId xmlns:a16="http://schemas.microsoft.com/office/drawing/2014/main" val="3450842467"/>
                    </a:ext>
                  </a:extLst>
                </a:gridCol>
                <a:gridCol w="3442447">
                  <a:extLst>
                    <a:ext uri="{9D8B030D-6E8A-4147-A177-3AD203B41FA5}">
                      <a16:colId xmlns:a16="http://schemas.microsoft.com/office/drawing/2014/main" val="2817595537"/>
                    </a:ext>
                  </a:extLst>
                </a:gridCol>
              </a:tblGrid>
              <a:tr h="370840">
                <a:tc>
                  <a:txBody>
                    <a:bodyPr/>
                    <a:lstStyle/>
                    <a:p>
                      <a:r>
                        <a:rPr lang="en-US" dirty="0"/>
                        <a:t>Cause</a:t>
                      </a:r>
                    </a:p>
                  </a:txBody>
                  <a:tcPr/>
                </a:tc>
                <a:tc>
                  <a:txBody>
                    <a:bodyPr/>
                    <a:lstStyle/>
                    <a:p>
                      <a:r>
                        <a:rPr lang="en-US" dirty="0"/>
                        <a:t>Treatment</a:t>
                      </a:r>
                    </a:p>
                  </a:txBody>
                  <a:tcPr/>
                </a:tc>
                <a:tc>
                  <a:txBody>
                    <a:bodyPr/>
                    <a:lstStyle/>
                    <a:p>
                      <a:r>
                        <a:rPr lang="en-US" dirty="0"/>
                        <a:t>Outcome Improved</a:t>
                      </a:r>
                    </a:p>
                  </a:txBody>
                  <a:tcPr/>
                </a:tc>
                <a:tc>
                  <a:txBody>
                    <a:bodyPr/>
                    <a:lstStyle/>
                    <a:p>
                      <a:r>
                        <a:rPr lang="en-US" dirty="0"/>
                        <a:t>LOE (Cochrane or ATS)</a:t>
                      </a:r>
                    </a:p>
                  </a:txBody>
                  <a:tcPr/>
                </a:tc>
                <a:tc>
                  <a:txBody>
                    <a:bodyPr/>
                    <a:lstStyle/>
                    <a:p>
                      <a:r>
                        <a:rPr lang="en-US" dirty="0"/>
                        <a:t>Criteria (*</a:t>
                      </a:r>
                      <a:r>
                        <a:rPr lang="en-US" dirty="0" err="1"/>
                        <a:t>Resmed</a:t>
                      </a:r>
                      <a:r>
                        <a:rPr lang="en-US" dirty="0"/>
                        <a:t>)</a:t>
                      </a:r>
                    </a:p>
                  </a:txBody>
                  <a:tcPr/>
                </a:tc>
                <a:extLst>
                  <a:ext uri="{0D108BD9-81ED-4DB2-BD59-A6C34878D82A}">
                    <a16:rowId xmlns:a16="http://schemas.microsoft.com/office/drawing/2014/main" val="1206906089"/>
                  </a:ext>
                </a:extLst>
              </a:tr>
              <a:tr h="370840">
                <a:tc>
                  <a:txBody>
                    <a:bodyPr/>
                    <a:lstStyle/>
                    <a:p>
                      <a:r>
                        <a:rPr lang="en-US" dirty="0"/>
                        <a:t>Restrictive Thoracic </a:t>
                      </a:r>
                      <a:r>
                        <a:rPr lang="en-US" dirty="0" err="1"/>
                        <a:t>Dz</a:t>
                      </a:r>
                      <a:endParaRPr lang="en-US" dirty="0"/>
                    </a:p>
                  </a:txBody>
                  <a:tcPr/>
                </a:tc>
                <a:tc>
                  <a:txBody>
                    <a:bodyPr/>
                    <a:lstStyle/>
                    <a:p>
                      <a:r>
                        <a:rPr lang="en-US" dirty="0"/>
                        <a:t>NIV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Hospitalization, Mortality</a:t>
                      </a:r>
                    </a:p>
                    <a:p>
                      <a:endParaRPr lang="en-US" dirty="0"/>
                    </a:p>
                  </a:txBody>
                  <a:tcPr/>
                </a:tc>
                <a:tc>
                  <a:txBody>
                    <a:bodyPr/>
                    <a:lstStyle/>
                    <a:p>
                      <a:r>
                        <a:rPr lang="en-US" dirty="0"/>
                        <a:t>Meta-analysis of 3+ 3(mixed) RCTs</a:t>
                      </a:r>
                    </a:p>
                    <a:p>
                      <a:r>
                        <a:rPr lang="en-US" dirty="0"/>
                        <a:t>Low</a:t>
                      </a:r>
                    </a:p>
                  </a:txBody>
                  <a:tcPr/>
                </a:tc>
                <a:tc>
                  <a:txBody>
                    <a:bodyPr/>
                    <a:lstStyle/>
                    <a:p>
                      <a:pPr marL="285750" indent="-285750">
                        <a:buFont typeface="Arial" panose="020B0604020202020204" pitchFamily="34" charset="0"/>
                        <a:buChar char="•"/>
                      </a:pPr>
                      <a:r>
                        <a:rPr lang="en-US" dirty="0"/>
                        <a:t>ABG w/ PaCO2 over 45</a:t>
                      </a:r>
                    </a:p>
                    <a:p>
                      <a:pPr marL="285750" indent="-285750">
                        <a:buFont typeface="Arial" panose="020B0604020202020204" pitchFamily="34" charset="0"/>
                        <a:buChar char="•"/>
                      </a:pPr>
                      <a:r>
                        <a:rPr lang="en-US" dirty="0"/>
                        <a:t>Sleep oximetry SpO2 &lt; 88%</a:t>
                      </a:r>
                    </a:p>
                  </a:txBody>
                  <a:tcPr/>
                </a:tc>
                <a:extLst>
                  <a:ext uri="{0D108BD9-81ED-4DB2-BD59-A6C34878D82A}">
                    <a16:rowId xmlns:a16="http://schemas.microsoft.com/office/drawing/2014/main" val="2401026655"/>
                  </a:ext>
                </a:extLst>
              </a:tr>
              <a:tr h="370840">
                <a:tc>
                  <a:txBody>
                    <a:bodyPr/>
                    <a:lstStyle/>
                    <a:p>
                      <a:r>
                        <a:rPr lang="en-US" dirty="0"/>
                        <a:t>OHS</a:t>
                      </a:r>
                    </a:p>
                  </a:txBody>
                  <a:tcPr/>
                </a:tc>
                <a:tc>
                  <a:txBody>
                    <a:bodyPr/>
                    <a:lstStyle/>
                    <a:p>
                      <a:r>
                        <a:rPr lang="en-US" dirty="0"/>
                        <a:t>CPAP or BiPAP</a:t>
                      </a:r>
                    </a:p>
                  </a:txBody>
                  <a:tcPr/>
                </a:tc>
                <a:tc>
                  <a:txBody>
                    <a:bodyPr/>
                    <a:lstStyle/>
                    <a:p>
                      <a:r>
                        <a:rPr lang="en-US" dirty="0"/>
                        <a:t>CO2, O2, ED visits, and mortality.</a:t>
                      </a:r>
                    </a:p>
                  </a:txBody>
                  <a:tcPr/>
                </a:tc>
                <a:tc>
                  <a:txBody>
                    <a:bodyPr/>
                    <a:lstStyle/>
                    <a:p>
                      <a:r>
                        <a:rPr lang="en-US" dirty="0"/>
                        <a:t>Meta-analysis of 3 RCTs and 12 nonrandomized studies, Low</a:t>
                      </a:r>
                    </a:p>
                  </a:txBody>
                  <a:tcPr/>
                </a:tc>
                <a:tc>
                  <a:txBody>
                    <a:bodyPr/>
                    <a:lstStyle/>
                    <a:p>
                      <a:pPr marL="285750" indent="-285750">
                        <a:buFont typeface="Arial" panose="020B0604020202020204" pitchFamily="34" charset="0"/>
                        <a:buChar char="•"/>
                      </a:pPr>
                      <a:r>
                        <a:rPr lang="en-US" dirty="0"/>
                        <a:t>CPAP: Sleep study </a:t>
                      </a:r>
                    </a:p>
                    <a:p>
                      <a:pPr marL="285750" indent="-285750">
                        <a:buFont typeface="Arial" panose="020B0604020202020204" pitchFamily="34" charset="0"/>
                        <a:buChar char="•"/>
                      </a:pPr>
                      <a:r>
                        <a:rPr lang="en-US" dirty="0"/>
                        <a:t>BiPAP: PaCO2 awake &gt; 45 mmHg and FEV1 &gt; FVC 70%</a:t>
                      </a:r>
                    </a:p>
                  </a:txBody>
                  <a:tcPr/>
                </a:tc>
                <a:extLst>
                  <a:ext uri="{0D108BD9-81ED-4DB2-BD59-A6C34878D82A}">
                    <a16:rowId xmlns:a16="http://schemas.microsoft.com/office/drawing/2014/main" val="4177642416"/>
                  </a:ext>
                </a:extLst>
              </a:tr>
              <a:tr h="370840">
                <a:tc>
                  <a:txBody>
                    <a:bodyPr/>
                    <a:lstStyle/>
                    <a:p>
                      <a:r>
                        <a:rPr lang="en-US" dirty="0"/>
                        <a:t>COPD</a:t>
                      </a:r>
                    </a:p>
                  </a:txBody>
                  <a:tcPr/>
                </a:tc>
                <a:tc>
                  <a:txBody>
                    <a:bodyPr/>
                    <a:lstStyle/>
                    <a:p>
                      <a:r>
                        <a:rPr lang="en-US" dirty="0"/>
                        <a:t>NIV</a:t>
                      </a:r>
                    </a:p>
                  </a:txBody>
                  <a:tcPr/>
                </a:tc>
                <a:tc>
                  <a:txBody>
                    <a:bodyPr/>
                    <a:lstStyle/>
                    <a:p>
                      <a:r>
                        <a:rPr lang="en-US" dirty="0"/>
                        <a:t>CO2, Hospitalization, QOL, dyspnea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Meta-analysis of 14 RCTs</a:t>
                      </a:r>
                    </a:p>
                    <a:p>
                      <a:r>
                        <a:rPr lang="en-US" dirty="0"/>
                        <a:t>Moderate</a:t>
                      </a:r>
                    </a:p>
                  </a:txBody>
                  <a:tcPr/>
                </a:tc>
                <a:tc>
                  <a:txBody>
                    <a:bodyPr/>
                    <a:lstStyle/>
                    <a:p>
                      <a:pPr marL="285750" indent="-285750">
                        <a:buFont typeface="Arial" panose="020B0604020202020204" pitchFamily="34" charset="0"/>
                        <a:buChar char="•"/>
                      </a:pPr>
                      <a:r>
                        <a:rPr lang="en-US" dirty="0"/>
                        <a:t>PaCO2 over 45 or 52</a:t>
                      </a:r>
                    </a:p>
                    <a:p>
                      <a:pPr marL="285750" indent="-285750">
                        <a:buFont typeface="Arial" panose="020B0604020202020204" pitchFamily="34" charset="0"/>
                        <a:buChar char="•"/>
                      </a:pPr>
                      <a:r>
                        <a:rPr lang="en-US" dirty="0"/>
                        <a:t>Sleep oximetry SpO2 &lt; 5 minutes on 2L or usual O2</a:t>
                      </a:r>
                    </a:p>
                    <a:p>
                      <a:pPr marL="285750" indent="-285750">
                        <a:buFont typeface="Arial" panose="020B0604020202020204" pitchFamily="34" charset="0"/>
                        <a:buChar char="•"/>
                      </a:pPr>
                      <a:r>
                        <a:rPr lang="en-US" dirty="0"/>
                        <a:t>OSA excluded or CPAP tried </a:t>
                      </a:r>
                    </a:p>
                    <a:p>
                      <a:pPr marL="285750" indent="-285750">
                        <a:buFont typeface="Arial" panose="020B0604020202020204" pitchFamily="34" charset="0"/>
                        <a:buChar char="•"/>
                      </a:pPr>
                      <a:r>
                        <a:rPr lang="en-US" dirty="0"/>
                        <a:t>2-4 weeks recovery from </a:t>
                      </a:r>
                      <a:r>
                        <a:rPr lang="en-US" dirty="0" err="1"/>
                        <a:t>exac</a:t>
                      </a:r>
                      <a:r>
                        <a:rPr lang="en-US" dirty="0"/>
                        <a:t>.</a:t>
                      </a:r>
                    </a:p>
                  </a:txBody>
                  <a:tcPr/>
                </a:tc>
                <a:extLst>
                  <a:ext uri="{0D108BD9-81ED-4DB2-BD59-A6C34878D82A}">
                    <a16:rowId xmlns:a16="http://schemas.microsoft.com/office/drawing/2014/main" val="3785718396"/>
                  </a:ext>
                </a:extLst>
              </a:tr>
              <a:tr h="370840">
                <a:tc>
                  <a:txBody>
                    <a:bodyPr/>
                    <a:lstStyle/>
                    <a:p>
                      <a:r>
                        <a:rPr lang="en-US" dirty="0"/>
                        <a:t>Neuromuscular </a:t>
                      </a:r>
                      <a:r>
                        <a:rPr lang="en-US" dirty="0" err="1"/>
                        <a:t>Dz</a:t>
                      </a:r>
                      <a:endParaRPr lang="en-US" dirty="0"/>
                    </a:p>
                  </a:txBody>
                  <a:tcPr/>
                </a:tc>
                <a:tc>
                  <a:txBody>
                    <a:bodyPr/>
                    <a:lstStyle/>
                    <a:p>
                      <a:r>
                        <a:rPr lang="en-US" dirty="0"/>
                        <a:t>NIV</a:t>
                      </a:r>
                    </a:p>
                  </a:txBody>
                  <a:tcPr/>
                </a:tc>
                <a:tc>
                  <a:txBody>
                    <a:bodyPr/>
                    <a:lstStyle/>
                    <a:p>
                      <a:r>
                        <a:rPr lang="en-US" dirty="0"/>
                        <a:t>Hospitalization, Mortality</a:t>
                      </a:r>
                    </a:p>
                  </a:txBody>
                  <a:tcPr/>
                </a:tc>
                <a:tc>
                  <a:txBody>
                    <a:bodyPr/>
                    <a:lstStyle/>
                    <a:p>
                      <a:r>
                        <a:rPr lang="en-US" dirty="0"/>
                        <a:t>Meta-analysis of 4+3 (mixed) RCTs</a:t>
                      </a:r>
                    </a:p>
                    <a:p>
                      <a:r>
                        <a:rPr lang="en-US" dirty="0"/>
                        <a:t>Low</a:t>
                      </a:r>
                    </a:p>
                  </a:txBody>
                  <a:tcPr/>
                </a:tc>
                <a:tc>
                  <a:txBody>
                    <a:bodyPr/>
                    <a:lstStyle/>
                    <a:p>
                      <a:pPr marL="285750" indent="-285750">
                        <a:buFont typeface="Arial" panose="020B0604020202020204" pitchFamily="34" charset="0"/>
                        <a:buChar char="•"/>
                      </a:pPr>
                      <a:r>
                        <a:rPr lang="en-US" dirty="0"/>
                        <a:t>ABG w/ PaCO2 over 45</a:t>
                      </a:r>
                    </a:p>
                    <a:p>
                      <a:pPr marL="285750" indent="-285750">
                        <a:buFont typeface="Arial" panose="020B0604020202020204" pitchFamily="34" charset="0"/>
                        <a:buChar char="•"/>
                      </a:pPr>
                      <a:r>
                        <a:rPr lang="en-US" dirty="0"/>
                        <a:t>Sleep oximetry SpO2 &lt; 88%</a:t>
                      </a:r>
                    </a:p>
                    <a:p>
                      <a:pPr marL="285750" indent="-285750">
                        <a:buFont typeface="Arial" panose="020B0604020202020204" pitchFamily="34" charset="0"/>
                        <a:buChar char="•"/>
                      </a:pPr>
                      <a:r>
                        <a:rPr lang="en-US" dirty="0"/>
                        <a:t>MIP &lt; 60cmH2o or FVC &lt; 50%</a:t>
                      </a:r>
                    </a:p>
                  </a:txBody>
                  <a:tcPr/>
                </a:tc>
                <a:extLst>
                  <a:ext uri="{0D108BD9-81ED-4DB2-BD59-A6C34878D82A}">
                    <a16:rowId xmlns:a16="http://schemas.microsoft.com/office/drawing/2014/main" val="2779353083"/>
                  </a:ext>
                </a:extLst>
              </a:tr>
            </a:tbl>
          </a:graphicData>
        </a:graphic>
      </p:graphicFrame>
      <p:sp>
        <p:nvSpPr>
          <p:cNvPr id="10" name="Frame 9">
            <a:extLst>
              <a:ext uri="{FF2B5EF4-FFF2-40B4-BE49-F238E27FC236}">
                <a16:creationId xmlns:a16="http://schemas.microsoft.com/office/drawing/2014/main" id="{7E7664DC-7B8F-FA43-9B59-FA452C59BAB9}"/>
              </a:ext>
            </a:extLst>
          </p:cNvPr>
          <p:cNvSpPr/>
          <p:nvPr/>
        </p:nvSpPr>
        <p:spPr>
          <a:xfrm>
            <a:off x="7960380" y="1583111"/>
            <a:ext cx="3586162" cy="4802187"/>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AEB58B5-5210-74E7-E58C-231A4662A2C9}"/>
              </a:ext>
            </a:extLst>
          </p:cNvPr>
          <p:cNvSpPr txBox="1"/>
          <p:nvPr/>
        </p:nvSpPr>
        <p:spPr>
          <a:xfrm>
            <a:off x="1193800" y="6492875"/>
            <a:ext cx="9880600" cy="369332"/>
          </a:xfrm>
          <a:prstGeom prst="rect">
            <a:avLst/>
          </a:prstGeom>
          <a:noFill/>
        </p:spPr>
        <p:txBody>
          <a:bodyPr wrap="square" rtlCol="0">
            <a:spAutoFit/>
          </a:bodyPr>
          <a:lstStyle/>
          <a:p>
            <a:r>
              <a:rPr lang="en-US" dirty="0"/>
              <a:t>*no trials of patient important in overlap syndromes have been done.</a:t>
            </a:r>
          </a:p>
        </p:txBody>
      </p:sp>
    </p:spTree>
    <p:extLst>
      <p:ext uri="{BB962C8B-B14F-4D97-AF65-F5344CB8AC3E}">
        <p14:creationId xmlns:p14="http://schemas.microsoft.com/office/powerpoint/2010/main" val="63595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1411A0A1-4297-FD4E-BDAB-BCD453E3C4EF}"/>
              </a:ext>
            </a:extLst>
          </p:cNvPr>
          <p:cNvSpPr/>
          <p:nvPr/>
        </p:nvSpPr>
        <p:spPr>
          <a:xfrm>
            <a:off x="5334000" y="1221148"/>
            <a:ext cx="5242169" cy="1639634"/>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DBA6C1-9A83-5443-B5D8-50ED3DFD3814}"/>
              </a:ext>
            </a:extLst>
          </p:cNvPr>
          <p:cNvSpPr/>
          <p:nvPr/>
        </p:nvSpPr>
        <p:spPr>
          <a:xfrm>
            <a:off x="5373790" y="3088219"/>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06923E6-29D4-DA4F-A998-62DCB423CC7F}"/>
              </a:ext>
            </a:extLst>
          </p:cNvPr>
          <p:cNvSpPr/>
          <p:nvPr/>
        </p:nvSpPr>
        <p:spPr>
          <a:xfrm>
            <a:off x="3333795" y="1267745"/>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7E5B8F-F336-8E46-9398-33D9378F2BAB}"/>
              </a:ext>
            </a:extLst>
          </p:cNvPr>
          <p:cNvSpPr/>
          <p:nvPr/>
        </p:nvSpPr>
        <p:spPr>
          <a:xfrm>
            <a:off x="838201" y="2286000"/>
            <a:ext cx="3678382" cy="2989602"/>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3" name="TextBox 12">
            <a:extLst>
              <a:ext uri="{FF2B5EF4-FFF2-40B4-BE49-F238E27FC236}">
                <a16:creationId xmlns:a16="http://schemas.microsoft.com/office/drawing/2014/main" id="{837EFAAA-E1A4-624D-B3D1-455D708FA9C2}"/>
              </a:ext>
            </a:extLst>
          </p:cNvPr>
          <p:cNvSpPr txBox="1"/>
          <p:nvPr/>
        </p:nvSpPr>
        <p:spPr>
          <a:xfrm>
            <a:off x="1747538" y="2502459"/>
            <a:ext cx="2022763" cy="646331"/>
          </a:xfrm>
          <a:prstGeom prst="rect">
            <a:avLst/>
          </a:prstGeom>
          <a:noFill/>
        </p:spPr>
        <p:txBody>
          <a:bodyPr wrap="square" rtlCol="0">
            <a:spAutoFit/>
          </a:bodyPr>
          <a:lstStyle/>
          <a:p>
            <a:r>
              <a:rPr lang="en-US" dirty="0"/>
              <a:t>COPD as Component Cause</a:t>
            </a:r>
          </a:p>
        </p:txBody>
      </p:sp>
      <p:sp>
        <p:nvSpPr>
          <p:cNvPr id="11" name="Oval 10">
            <a:extLst>
              <a:ext uri="{FF2B5EF4-FFF2-40B4-BE49-F238E27FC236}">
                <a16:creationId xmlns:a16="http://schemas.microsoft.com/office/drawing/2014/main" id="{92F5481C-AEBD-474A-974F-246A669CC5CD}"/>
              </a:ext>
            </a:extLst>
          </p:cNvPr>
          <p:cNvSpPr/>
          <p:nvPr/>
        </p:nvSpPr>
        <p:spPr>
          <a:xfrm>
            <a:off x="3559018" y="4063365"/>
            <a:ext cx="2824552" cy="2526511"/>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F70826-7E07-BC4F-8B87-AA8C7F7D3874}"/>
              </a:ext>
            </a:extLst>
          </p:cNvPr>
          <p:cNvSpPr txBox="1"/>
          <p:nvPr/>
        </p:nvSpPr>
        <p:spPr>
          <a:xfrm>
            <a:off x="3903606" y="5708519"/>
            <a:ext cx="2192394" cy="646331"/>
          </a:xfrm>
          <a:prstGeom prst="rect">
            <a:avLst/>
          </a:prstGeom>
          <a:noFill/>
        </p:spPr>
        <p:txBody>
          <a:bodyPr wrap="square" rtlCol="0">
            <a:spAutoFit/>
          </a:bodyPr>
          <a:lstStyle/>
          <a:p>
            <a:r>
              <a:rPr lang="en-US" dirty="0"/>
              <a:t>Muscular weakness as Component Cause</a:t>
            </a:r>
          </a:p>
        </p:txBody>
      </p:sp>
      <p:sp>
        <p:nvSpPr>
          <p:cNvPr id="18" name="TextBox 17">
            <a:extLst>
              <a:ext uri="{FF2B5EF4-FFF2-40B4-BE49-F238E27FC236}">
                <a16:creationId xmlns:a16="http://schemas.microsoft.com/office/drawing/2014/main" id="{E6377A48-1368-6844-BBBF-C89813428978}"/>
              </a:ext>
            </a:extLst>
          </p:cNvPr>
          <p:cNvSpPr txBox="1"/>
          <p:nvPr/>
        </p:nvSpPr>
        <p:spPr>
          <a:xfrm>
            <a:off x="4034426" y="2078161"/>
            <a:ext cx="2192394" cy="646331"/>
          </a:xfrm>
          <a:prstGeom prst="rect">
            <a:avLst/>
          </a:prstGeom>
          <a:noFill/>
        </p:spPr>
        <p:txBody>
          <a:bodyPr wrap="square" rtlCol="0">
            <a:spAutoFit/>
          </a:bodyPr>
          <a:lstStyle/>
          <a:p>
            <a:r>
              <a:rPr lang="en-US" dirty="0"/>
              <a:t>Obesity as Component Cause</a:t>
            </a:r>
          </a:p>
        </p:txBody>
      </p:sp>
      <p:sp>
        <p:nvSpPr>
          <p:cNvPr id="15" name="TextBox 14">
            <a:extLst>
              <a:ext uri="{FF2B5EF4-FFF2-40B4-BE49-F238E27FC236}">
                <a16:creationId xmlns:a16="http://schemas.microsoft.com/office/drawing/2014/main" id="{0870B0E5-06A3-5246-A49C-0934D2377CE1}"/>
              </a:ext>
            </a:extLst>
          </p:cNvPr>
          <p:cNvSpPr txBox="1"/>
          <p:nvPr/>
        </p:nvSpPr>
        <p:spPr>
          <a:xfrm>
            <a:off x="7403567" y="5136132"/>
            <a:ext cx="2192394" cy="646331"/>
          </a:xfrm>
          <a:prstGeom prst="rect">
            <a:avLst/>
          </a:prstGeom>
          <a:noFill/>
        </p:spPr>
        <p:txBody>
          <a:bodyPr wrap="square" rtlCol="0">
            <a:spAutoFit/>
          </a:bodyPr>
          <a:lstStyle/>
          <a:p>
            <a:r>
              <a:rPr lang="en-US" dirty="0"/>
              <a:t>Opiates as Component Cause</a:t>
            </a:r>
          </a:p>
        </p:txBody>
      </p:sp>
      <p:sp>
        <p:nvSpPr>
          <p:cNvPr id="16" name="Oval 15">
            <a:extLst>
              <a:ext uri="{FF2B5EF4-FFF2-40B4-BE49-F238E27FC236}">
                <a16:creationId xmlns:a16="http://schemas.microsoft.com/office/drawing/2014/main" id="{956ECE67-E78B-3447-9695-5C3A114EF85B}"/>
              </a:ext>
            </a:extLst>
          </p:cNvPr>
          <p:cNvSpPr/>
          <p:nvPr/>
        </p:nvSpPr>
        <p:spPr>
          <a:xfrm>
            <a:off x="8020008" y="1965826"/>
            <a:ext cx="2914605" cy="1895513"/>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E38C0C2-06E7-854D-9686-318DD72FDFF7}"/>
              </a:ext>
            </a:extLst>
          </p:cNvPr>
          <p:cNvSpPr txBox="1"/>
          <p:nvPr/>
        </p:nvSpPr>
        <p:spPr>
          <a:xfrm>
            <a:off x="8732714" y="2401326"/>
            <a:ext cx="2192394" cy="646331"/>
          </a:xfrm>
          <a:prstGeom prst="rect">
            <a:avLst/>
          </a:prstGeom>
          <a:noFill/>
        </p:spPr>
        <p:txBody>
          <a:bodyPr wrap="square" rtlCol="0">
            <a:spAutoFit/>
          </a:bodyPr>
          <a:lstStyle/>
          <a:p>
            <a:r>
              <a:rPr lang="en-US" dirty="0"/>
              <a:t>Loop Diuretics  as Component Cause</a:t>
            </a:r>
          </a:p>
        </p:txBody>
      </p:sp>
      <p:sp>
        <p:nvSpPr>
          <p:cNvPr id="19" name="Oval 18">
            <a:extLst>
              <a:ext uri="{FF2B5EF4-FFF2-40B4-BE49-F238E27FC236}">
                <a16:creationId xmlns:a16="http://schemas.microsoft.com/office/drawing/2014/main" id="{C8418090-C626-EF4C-8D6F-F9799BFE1902}"/>
              </a:ext>
            </a:extLst>
          </p:cNvPr>
          <p:cNvSpPr/>
          <p:nvPr/>
        </p:nvSpPr>
        <p:spPr>
          <a:xfrm>
            <a:off x="845216" y="461585"/>
            <a:ext cx="11346784" cy="64518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DB974B81-9E03-7548-8990-1B1D44792FC2}"/>
              </a:ext>
            </a:extLst>
          </p:cNvPr>
          <p:cNvSpPr txBox="1"/>
          <p:nvPr/>
        </p:nvSpPr>
        <p:spPr>
          <a:xfrm>
            <a:off x="4311114" y="739288"/>
            <a:ext cx="4144911" cy="369332"/>
          </a:xfrm>
          <a:prstGeom prst="rect">
            <a:avLst/>
          </a:prstGeom>
          <a:noFill/>
        </p:spPr>
        <p:txBody>
          <a:bodyPr wrap="square" rtlCol="0">
            <a:spAutoFit/>
          </a:bodyPr>
          <a:lstStyle/>
          <a:p>
            <a:r>
              <a:rPr lang="en-US" dirty="0"/>
              <a:t>All cases of hypercapnic respiratory failure</a:t>
            </a:r>
          </a:p>
        </p:txBody>
      </p:sp>
      <p:sp>
        <p:nvSpPr>
          <p:cNvPr id="22" name="TextBox 21">
            <a:extLst>
              <a:ext uri="{FF2B5EF4-FFF2-40B4-BE49-F238E27FC236}">
                <a16:creationId xmlns:a16="http://schemas.microsoft.com/office/drawing/2014/main" id="{4516B1D3-B293-3E4D-BAED-208F1E991482}"/>
              </a:ext>
            </a:extLst>
          </p:cNvPr>
          <p:cNvSpPr txBox="1"/>
          <p:nvPr/>
        </p:nvSpPr>
        <p:spPr>
          <a:xfrm>
            <a:off x="214122" y="282389"/>
            <a:ext cx="2972424" cy="923330"/>
          </a:xfrm>
          <a:prstGeom prst="rect">
            <a:avLst/>
          </a:prstGeom>
          <a:noFill/>
        </p:spPr>
        <p:txBody>
          <a:bodyPr wrap="square" rtlCol="0">
            <a:spAutoFit/>
          </a:bodyPr>
          <a:lstStyle/>
          <a:p>
            <a:r>
              <a:rPr lang="en-US" dirty="0"/>
              <a:t>Where do we draw this line? (who is included as a ’case’)</a:t>
            </a:r>
          </a:p>
          <a:p>
            <a:r>
              <a:rPr lang="en-US" dirty="0"/>
              <a:t>More on this*</a:t>
            </a:r>
          </a:p>
        </p:txBody>
      </p:sp>
      <p:sp>
        <p:nvSpPr>
          <p:cNvPr id="24" name="TextBox 23">
            <a:extLst>
              <a:ext uri="{FF2B5EF4-FFF2-40B4-BE49-F238E27FC236}">
                <a16:creationId xmlns:a16="http://schemas.microsoft.com/office/drawing/2014/main" id="{DF4D6C89-AF80-0947-A201-60CE4B9BE5AC}"/>
              </a:ext>
            </a:extLst>
          </p:cNvPr>
          <p:cNvSpPr txBox="1"/>
          <p:nvPr/>
        </p:nvSpPr>
        <p:spPr>
          <a:xfrm>
            <a:off x="7271062" y="1353971"/>
            <a:ext cx="2192394" cy="646331"/>
          </a:xfrm>
          <a:prstGeom prst="rect">
            <a:avLst/>
          </a:prstGeom>
          <a:noFill/>
        </p:spPr>
        <p:txBody>
          <a:bodyPr wrap="square" rtlCol="0">
            <a:spAutoFit/>
          </a:bodyPr>
          <a:lstStyle/>
          <a:p>
            <a:r>
              <a:rPr lang="en-US" dirty="0"/>
              <a:t>Sleep Apnea as Component Cause</a:t>
            </a:r>
          </a:p>
        </p:txBody>
      </p:sp>
      <p:cxnSp>
        <p:nvCxnSpPr>
          <p:cNvPr id="25" name="Straight Arrow Connector 24">
            <a:extLst>
              <a:ext uri="{FF2B5EF4-FFF2-40B4-BE49-F238E27FC236}">
                <a16:creationId xmlns:a16="http://schemas.microsoft.com/office/drawing/2014/main" id="{B6F92554-FDB1-AA43-B143-D7F337B8606D}"/>
              </a:ext>
            </a:extLst>
          </p:cNvPr>
          <p:cNvCxnSpPr>
            <a:cxnSpLocks/>
          </p:cNvCxnSpPr>
          <p:nvPr/>
        </p:nvCxnSpPr>
        <p:spPr>
          <a:xfrm>
            <a:off x="2214368" y="1017126"/>
            <a:ext cx="219278" cy="24831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64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5D74-F6CC-80F6-1182-20C827C43E30}"/>
              </a:ext>
            </a:extLst>
          </p:cNvPr>
          <p:cNvSpPr>
            <a:spLocks noGrp="1"/>
          </p:cNvSpPr>
          <p:nvPr>
            <p:ph type="title"/>
          </p:nvPr>
        </p:nvSpPr>
        <p:spPr/>
        <p:txBody>
          <a:bodyPr/>
          <a:lstStyle/>
          <a:p>
            <a:r>
              <a:rPr lang="en-US" dirty="0"/>
              <a:t>Why does this matter?  </a:t>
            </a:r>
          </a:p>
        </p:txBody>
      </p:sp>
      <p:sp>
        <p:nvSpPr>
          <p:cNvPr id="3" name="Content Placeholder 2">
            <a:extLst>
              <a:ext uri="{FF2B5EF4-FFF2-40B4-BE49-F238E27FC236}">
                <a16:creationId xmlns:a16="http://schemas.microsoft.com/office/drawing/2014/main" id="{399AE1C0-F7B8-C6FA-79DB-08DA330FA034}"/>
              </a:ext>
            </a:extLst>
          </p:cNvPr>
          <p:cNvSpPr>
            <a:spLocks noGrp="1"/>
          </p:cNvSpPr>
          <p:nvPr>
            <p:ph idx="1"/>
          </p:nvPr>
        </p:nvSpPr>
        <p:spPr/>
        <p:txBody>
          <a:bodyPr/>
          <a:lstStyle/>
          <a:p>
            <a:r>
              <a:rPr lang="en-US" b="1" dirty="0"/>
              <a:t>Prevalence and Frequency of missed diagnosis</a:t>
            </a:r>
          </a:p>
          <a:p>
            <a:r>
              <a:rPr lang="en-US" dirty="0"/>
              <a:t>Implications of identifying hypercapnia</a:t>
            </a:r>
          </a:p>
          <a:p>
            <a:endParaRPr lang="en-US" dirty="0"/>
          </a:p>
          <a:p>
            <a:endParaRPr lang="en-US" dirty="0"/>
          </a:p>
        </p:txBody>
      </p:sp>
    </p:spTree>
    <p:extLst>
      <p:ext uri="{BB962C8B-B14F-4D97-AF65-F5344CB8AC3E}">
        <p14:creationId xmlns:p14="http://schemas.microsoft.com/office/powerpoint/2010/main" val="580848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A9D3-B4A7-E4DB-9851-433DE5B7D387}"/>
              </a:ext>
            </a:extLst>
          </p:cNvPr>
          <p:cNvSpPr>
            <a:spLocks noGrp="1"/>
          </p:cNvSpPr>
          <p:nvPr>
            <p:ph type="title"/>
          </p:nvPr>
        </p:nvSpPr>
        <p:spPr/>
        <p:txBody>
          <a:bodyPr/>
          <a:lstStyle/>
          <a:p>
            <a:r>
              <a:rPr lang="en-US" dirty="0"/>
              <a:t>OHS and Hypoventilation Diagnosis</a:t>
            </a:r>
          </a:p>
        </p:txBody>
      </p:sp>
      <p:sp>
        <p:nvSpPr>
          <p:cNvPr id="3" name="Content Placeholder 2">
            <a:extLst>
              <a:ext uri="{FF2B5EF4-FFF2-40B4-BE49-F238E27FC236}">
                <a16:creationId xmlns:a16="http://schemas.microsoft.com/office/drawing/2014/main" id="{78EE86E2-0CA1-D5CF-25E9-ED94B5C46C4F}"/>
              </a:ext>
            </a:extLst>
          </p:cNvPr>
          <p:cNvSpPr>
            <a:spLocks noGrp="1"/>
          </p:cNvSpPr>
          <p:nvPr>
            <p:ph idx="1"/>
          </p:nvPr>
        </p:nvSpPr>
        <p:spPr/>
        <p:txBody>
          <a:bodyPr>
            <a:normAutofit/>
          </a:bodyPr>
          <a:lstStyle/>
          <a:p>
            <a:r>
              <a:rPr lang="en-US" dirty="0"/>
              <a:t>Diagnosis of OHS (and all hypoventilation disorders) occurs at: </a:t>
            </a:r>
          </a:p>
          <a:p>
            <a:pPr lvl="1"/>
            <a:r>
              <a:rPr lang="en-US" dirty="0"/>
              <a:t>Pulmonary or Sleep evaluation when compensated</a:t>
            </a:r>
          </a:p>
          <a:p>
            <a:pPr lvl="1"/>
            <a:r>
              <a:rPr lang="en-US" dirty="0"/>
              <a:t>During hospitalization when decompensated (acute-on-chronic resp. failure)</a:t>
            </a:r>
          </a:p>
          <a:p>
            <a:pPr lvl="1"/>
            <a:r>
              <a:rPr lang="en-US" dirty="0"/>
              <a:t>Different prognosis based on where diagnosis made</a:t>
            </a:r>
          </a:p>
          <a:p>
            <a:pPr lvl="1"/>
            <a:r>
              <a:rPr lang="en-US" dirty="0"/>
              <a:t>Utilization prior to diagnosis:</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829F32CB-30E1-0EC3-8EFE-91B0D1CF62A7}"/>
              </a:ext>
            </a:extLst>
          </p:cNvPr>
          <p:cNvPicPr>
            <a:picLocks noChangeAspect="1"/>
          </p:cNvPicPr>
          <p:nvPr/>
        </p:nvPicPr>
        <p:blipFill>
          <a:blip r:embed="rId3"/>
          <a:stretch>
            <a:fillRect/>
          </a:stretch>
        </p:blipFill>
        <p:spPr>
          <a:xfrm>
            <a:off x="1403350" y="4339432"/>
            <a:ext cx="4851400" cy="2451100"/>
          </a:xfrm>
          <a:prstGeom prst="rect">
            <a:avLst/>
          </a:prstGeom>
        </p:spPr>
      </p:pic>
      <p:pic>
        <p:nvPicPr>
          <p:cNvPr id="7" name="Picture 6">
            <a:extLst>
              <a:ext uri="{FF2B5EF4-FFF2-40B4-BE49-F238E27FC236}">
                <a16:creationId xmlns:a16="http://schemas.microsoft.com/office/drawing/2014/main" id="{143607FA-777D-9165-6FA0-540436226FE2}"/>
              </a:ext>
            </a:extLst>
          </p:cNvPr>
          <p:cNvPicPr>
            <a:picLocks noChangeAspect="1"/>
          </p:cNvPicPr>
          <p:nvPr/>
        </p:nvPicPr>
        <p:blipFill>
          <a:blip r:embed="rId4"/>
          <a:stretch>
            <a:fillRect/>
          </a:stretch>
        </p:blipFill>
        <p:spPr>
          <a:xfrm>
            <a:off x="6819900" y="3397561"/>
            <a:ext cx="4851400" cy="3460439"/>
          </a:xfrm>
          <a:prstGeom prst="rect">
            <a:avLst/>
          </a:prstGeom>
        </p:spPr>
      </p:pic>
    </p:spTree>
    <p:extLst>
      <p:ext uri="{BB962C8B-B14F-4D97-AF65-F5344CB8AC3E}">
        <p14:creationId xmlns:p14="http://schemas.microsoft.com/office/powerpoint/2010/main" val="3359551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69EAA211-CC34-1940-AB8D-046BA03D7938}"/>
              </a:ext>
            </a:extLst>
          </p:cNvPr>
          <p:cNvGrpSpPr/>
          <p:nvPr/>
        </p:nvGrpSpPr>
        <p:grpSpPr>
          <a:xfrm>
            <a:off x="1856232" y="4731496"/>
            <a:ext cx="9861294" cy="1998487"/>
            <a:chOff x="685800" y="4859512"/>
            <a:chExt cx="9861294" cy="1998487"/>
          </a:xfrm>
        </p:grpSpPr>
        <p:cxnSp>
          <p:nvCxnSpPr>
            <p:cNvPr id="20" name="Straight Arrow Connector 19">
              <a:extLst>
                <a:ext uri="{FF2B5EF4-FFF2-40B4-BE49-F238E27FC236}">
                  <a16:creationId xmlns:a16="http://schemas.microsoft.com/office/drawing/2014/main" id="{071825AD-5AB5-C54C-B4B5-115991490831}"/>
                </a:ext>
              </a:extLst>
            </p:cNvPr>
            <p:cNvCxnSpPr>
              <a:cxnSpLocks/>
            </p:cNvCxnSpPr>
            <p:nvPr/>
          </p:nvCxnSpPr>
          <p:spPr>
            <a:xfrm flipV="1">
              <a:off x="697992" y="5384531"/>
              <a:ext cx="2286000" cy="21812"/>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FCBC8D-9281-BB44-8A2A-5028D4F3093B}"/>
                </a:ext>
              </a:extLst>
            </p:cNvPr>
            <p:cNvCxnSpPr>
              <a:cxnSpLocks/>
            </p:cNvCxnSpPr>
            <p:nvPr/>
          </p:nvCxnSpPr>
          <p:spPr>
            <a:xfrm flipV="1">
              <a:off x="685800" y="5774675"/>
              <a:ext cx="2286000" cy="21812"/>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8E9CFF9-9ECF-A245-8C52-161B17CCACE7}"/>
                </a:ext>
              </a:extLst>
            </p:cNvPr>
            <p:cNvCxnSpPr>
              <a:cxnSpLocks/>
            </p:cNvCxnSpPr>
            <p:nvPr/>
          </p:nvCxnSpPr>
          <p:spPr>
            <a:xfrm flipV="1">
              <a:off x="710184" y="6183107"/>
              <a:ext cx="2286000" cy="21812"/>
            </a:xfrm>
            <a:prstGeom prst="straightConnector1">
              <a:avLst/>
            </a:prstGeom>
            <a:ln w="952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65171CE-0B4A-D34E-BB66-2C4340646038}"/>
                </a:ext>
              </a:extLst>
            </p:cNvPr>
            <p:cNvCxnSpPr>
              <a:cxnSpLocks/>
            </p:cNvCxnSpPr>
            <p:nvPr/>
          </p:nvCxnSpPr>
          <p:spPr>
            <a:xfrm flipV="1">
              <a:off x="734568" y="6609827"/>
              <a:ext cx="2286000" cy="21812"/>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690863C2-918A-8D4B-BB80-EDB2AA5B9E8A}"/>
                </a:ext>
              </a:extLst>
            </p:cNvPr>
            <p:cNvSpPr/>
            <p:nvPr/>
          </p:nvSpPr>
          <p:spPr>
            <a:xfrm>
              <a:off x="3028188" y="4859512"/>
              <a:ext cx="7518906" cy="1998487"/>
            </a:xfrm>
            <a:prstGeom prst="roundRect">
              <a:avLst/>
            </a:prstGeom>
            <a:solidFill>
              <a:schemeClr val="bg1"/>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tx1"/>
                </a:solidFill>
              </a:endParaRPr>
            </a:p>
            <a:p>
              <a:pPr>
                <a:lnSpc>
                  <a:spcPct val="150000"/>
                </a:lnSpc>
              </a:pPr>
              <a:r>
                <a:rPr lang="en-US" dirty="0">
                  <a:solidFill>
                    <a:schemeClr val="tx1"/>
                  </a:solidFill>
                </a:rPr>
                <a:t>Recurrent Acute Hypercapnic Respiratory Failure (subtle diff. from chronic)</a:t>
              </a:r>
            </a:p>
            <a:p>
              <a:pPr>
                <a:lnSpc>
                  <a:spcPct val="150000"/>
                </a:lnSpc>
              </a:pPr>
              <a:r>
                <a:rPr lang="en-US" dirty="0">
                  <a:solidFill>
                    <a:schemeClr val="tx1"/>
                  </a:solidFill>
                </a:rPr>
                <a:t>Acute Hypercapnic Respiratory Failure</a:t>
              </a:r>
            </a:p>
            <a:p>
              <a:pPr>
                <a:lnSpc>
                  <a:spcPct val="150000"/>
                </a:lnSpc>
              </a:pPr>
              <a:r>
                <a:rPr lang="en-US" dirty="0">
                  <a:solidFill>
                    <a:schemeClr val="tx1"/>
                  </a:solidFill>
                </a:rPr>
                <a:t>Transient Hypercapnia? (hard to capture, hypothetical – opiates?)</a:t>
              </a:r>
            </a:p>
            <a:p>
              <a:pPr>
                <a:lnSpc>
                  <a:spcPct val="150000"/>
                </a:lnSpc>
              </a:pPr>
              <a:r>
                <a:rPr lang="en-US" dirty="0">
                  <a:solidFill>
                    <a:schemeClr val="tx1"/>
                  </a:solidFill>
                </a:rPr>
                <a:t>Chronic Hypercapnic Respiratory Failure</a:t>
              </a:r>
            </a:p>
            <a:p>
              <a:pPr algn="ctr"/>
              <a:endParaRPr lang="en-US" dirty="0">
                <a:solidFill>
                  <a:schemeClr val="tx1"/>
                </a:solidFill>
              </a:endParaRPr>
            </a:p>
          </p:txBody>
        </p:sp>
      </p:grpSp>
      <p:sp>
        <p:nvSpPr>
          <p:cNvPr id="2" name="Title 1">
            <a:extLst>
              <a:ext uri="{FF2B5EF4-FFF2-40B4-BE49-F238E27FC236}">
                <a16:creationId xmlns:a16="http://schemas.microsoft.com/office/drawing/2014/main" id="{77E0AC4D-4F3E-884A-8C30-4D5C6B13738E}"/>
              </a:ext>
            </a:extLst>
          </p:cNvPr>
          <p:cNvSpPr>
            <a:spLocks noGrp="1"/>
          </p:cNvSpPr>
          <p:nvPr>
            <p:ph type="title"/>
          </p:nvPr>
        </p:nvSpPr>
        <p:spPr/>
        <p:txBody>
          <a:bodyPr/>
          <a:lstStyle/>
          <a:p>
            <a:r>
              <a:rPr lang="en-US" dirty="0"/>
              <a:t>Hypercapnia Trajectories</a:t>
            </a:r>
          </a:p>
        </p:txBody>
      </p:sp>
      <p:grpSp>
        <p:nvGrpSpPr>
          <p:cNvPr id="51" name="Group 50">
            <a:extLst>
              <a:ext uri="{FF2B5EF4-FFF2-40B4-BE49-F238E27FC236}">
                <a16:creationId xmlns:a16="http://schemas.microsoft.com/office/drawing/2014/main" id="{7B5AA781-E700-E446-9E5C-E6E6035F0BEF}"/>
              </a:ext>
            </a:extLst>
          </p:cNvPr>
          <p:cNvGrpSpPr/>
          <p:nvPr/>
        </p:nvGrpSpPr>
        <p:grpSpPr>
          <a:xfrm>
            <a:off x="719328" y="1968352"/>
            <a:ext cx="10998198" cy="2698949"/>
            <a:chOff x="472440" y="1888766"/>
            <a:chExt cx="10998198" cy="2698949"/>
          </a:xfrm>
        </p:grpSpPr>
        <p:grpSp>
          <p:nvGrpSpPr>
            <p:cNvPr id="49" name="Group 48">
              <a:extLst>
                <a:ext uri="{FF2B5EF4-FFF2-40B4-BE49-F238E27FC236}">
                  <a16:creationId xmlns:a16="http://schemas.microsoft.com/office/drawing/2014/main" id="{5A06DEA9-B729-C34F-8183-84FE58D2353B}"/>
                </a:ext>
              </a:extLst>
            </p:cNvPr>
            <p:cNvGrpSpPr/>
            <p:nvPr/>
          </p:nvGrpSpPr>
          <p:grpSpPr>
            <a:xfrm>
              <a:off x="697992" y="1888766"/>
              <a:ext cx="10772646" cy="2514546"/>
              <a:chOff x="697992" y="2291102"/>
              <a:chExt cx="10772646" cy="2514546"/>
            </a:xfrm>
          </p:grpSpPr>
          <p:sp>
            <p:nvSpPr>
              <p:cNvPr id="7" name="Rounded Rectangle 6">
                <a:extLst>
                  <a:ext uri="{FF2B5EF4-FFF2-40B4-BE49-F238E27FC236}">
                    <a16:creationId xmlns:a16="http://schemas.microsoft.com/office/drawing/2014/main" id="{EB0450CA-A779-6B41-94BB-2F96B8A437CD}"/>
                  </a:ext>
                </a:extLst>
              </p:cNvPr>
              <p:cNvSpPr/>
              <p:nvPr/>
            </p:nvSpPr>
            <p:spPr>
              <a:xfrm>
                <a:off x="5236464" y="4082320"/>
                <a:ext cx="2353056" cy="723328"/>
              </a:xfrm>
              <a:prstGeom prst="round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Hypercapnia (not identified)</a:t>
                </a:r>
              </a:p>
            </p:txBody>
          </p:sp>
          <p:sp>
            <p:nvSpPr>
              <p:cNvPr id="9" name="Rounded Rectangle 8">
                <a:extLst>
                  <a:ext uri="{FF2B5EF4-FFF2-40B4-BE49-F238E27FC236}">
                    <a16:creationId xmlns:a16="http://schemas.microsoft.com/office/drawing/2014/main" id="{B80CA9B4-D5E7-6F44-908E-FE470540A4E6}"/>
                  </a:ext>
                </a:extLst>
              </p:cNvPr>
              <p:cNvSpPr/>
              <p:nvPr/>
            </p:nvSpPr>
            <p:spPr>
              <a:xfrm>
                <a:off x="5187696" y="2313528"/>
                <a:ext cx="2353056" cy="723328"/>
              </a:xfrm>
              <a:prstGeom prst="round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Normalization of Hypercapnia</a:t>
                </a:r>
              </a:p>
            </p:txBody>
          </p:sp>
          <p:sp>
            <p:nvSpPr>
              <p:cNvPr id="11" name="Rounded Rectangle 10">
                <a:extLst>
                  <a:ext uri="{FF2B5EF4-FFF2-40B4-BE49-F238E27FC236}">
                    <a16:creationId xmlns:a16="http://schemas.microsoft.com/office/drawing/2014/main" id="{E662725A-9D62-7043-9E34-4901DA75834E}"/>
                  </a:ext>
                </a:extLst>
              </p:cNvPr>
              <p:cNvSpPr/>
              <p:nvPr/>
            </p:nvSpPr>
            <p:spPr>
              <a:xfrm>
                <a:off x="9396984" y="2291102"/>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 CO2 on labs</a:t>
                </a:r>
              </a:p>
            </p:txBody>
          </p:sp>
          <p:sp>
            <p:nvSpPr>
              <p:cNvPr id="13" name="Rounded Rectangle 12">
                <a:extLst>
                  <a:ext uri="{FF2B5EF4-FFF2-40B4-BE49-F238E27FC236}">
                    <a16:creationId xmlns:a16="http://schemas.microsoft.com/office/drawing/2014/main" id="{94064BEB-8346-1548-AB1E-04C0C6DD97D3}"/>
                  </a:ext>
                </a:extLst>
              </p:cNvPr>
              <p:cNvSpPr/>
              <p:nvPr/>
            </p:nvSpPr>
            <p:spPr>
              <a:xfrm>
                <a:off x="9422382" y="4070654"/>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Hypercapnia on labs</a:t>
                </a:r>
              </a:p>
            </p:txBody>
          </p:sp>
          <p:cxnSp>
            <p:nvCxnSpPr>
              <p:cNvPr id="16" name="Straight Arrow Connector 15">
                <a:extLst>
                  <a:ext uri="{FF2B5EF4-FFF2-40B4-BE49-F238E27FC236}">
                    <a16:creationId xmlns:a16="http://schemas.microsoft.com/office/drawing/2014/main" id="{14C8F812-7A19-5F42-BEAB-5DBD301C979E}"/>
                  </a:ext>
                </a:extLst>
              </p:cNvPr>
              <p:cNvCxnSpPr>
                <a:cxnSpLocks/>
              </p:cNvCxnSpPr>
              <p:nvPr/>
            </p:nvCxnSpPr>
            <p:spPr>
              <a:xfrm>
                <a:off x="2645664" y="2887075"/>
                <a:ext cx="2590800" cy="1556909"/>
              </a:xfrm>
              <a:prstGeom prst="straightConnector1">
                <a:avLst/>
              </a:prstGeom>
              <a:ln w="952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605E16-9DCF-5249-BF06-AA95403271FD}"/>
                  </a:ext>
                </a:extLst>
              </p:cNvPr>
              <p:cNvCxnSpPr>
                <a:cxnSpLocks/>
              </p:cNvCxnSpPr>
              <p:nvPr/>
            </p:nvCxnSpPr>
            <p:spPr>
              <a:xfrm flipV="1">
                <a:off x="2779776" y="2686099"/>
                <a:ext cx="2417064" cy="1738193"/>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F01D1C-A7D1-8D4D-A418-40FC9B774AAA}"/>
                  </a:ext>
                </a:extLst>
              </p:cNvPr>
              <p:cNvCxnSpPr>
                <a:cxnSpLocks/>
              </p:cNvCxnSpPr>
              <p:nvPr/>
            </p:nvCxnSpPr>
            <p:spPr>
              <a:xfrm>
                <a:off x="2746248" y="4527373"/>
                <a:ext cx="2490216" cy="47199"/>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4477A7-EF86-CD41-907B-B0F8259C1E00}"/>
                  </a:ext>
                </a:extLst>
              </p:cNvPr>
              <p:cNvCxnSpPr>
                <a:cxnSpLocks/>
                <a:endCxn id="11" idx="1"/>
              </p:cNvCxnSpPr>
              <p:nvPr/>
            </p:nvCxnSpPr>
            <p:spPr>
              <a:xfrm>
                <a:off x="7540752" y="2620830"/>
                <a:ext cx="1856232" cy="31936"/>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AD6A7D0-8870-304E-8D48-2B9AA2E461EA}"/>
                  </a:ext>
                </a:extLst>
              </p:cNvPr>
              <p:cNvCxnSpPr>
                <a:cxnSpLocks/>
              </p:cNvCxnSpPr>
              <p:nvPr/>
            </p:nvCxnSpPr>
            <p:spPr>
              <a:xfrm flipV="1">
                <a:off x="2779776" y="2447496"/>
                <a:ext cx="2423160" cy="1693257"/>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E27F44E9-D07F-4D4A-B223-8F65D961E620}"/>
                  </a:ext>
                </a:extLst>
              </p:cNvPr>
              <p:cNvSpPr/>
              <p:nvPr/>
            </p:nvSpPr>
            <p:spPr>
              <a:xfrm>
                <a:off x="697992" y="4070654"/>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Hypercapnia on labs</a:t>
                </a:r>
              </a:p>
            </p:txBody>
          </p:sp>
          <p:cxnSp>
            <p:nvCxnSpPr>
              <p:cNvPr id="33" name="Straight Arrow Connector 32">
                <a:extLst>
                  <a:ext uri="{FF2B5EF4-FFF2-40B4-BE49-F238E27FC236}">
                    <a16:creationId xmlns:a16="http://schemas.microsoft.com/office/drawing/2014/main" id="{197FE275-E890-B94B-88E3-FE278957491B}"/>
                  </a:ext>
                </a:extLst>
              </p:cNvPr>
              <p:cNvCxnSpPr>
                <a:cxnSpLocks/>
              </p:cNvCxnSpPr>
              <p:nvPr/>
            </p:nvCxnSpPr>
            <p:spPr>
              <a:xfrm>
                <a:off x="7540752" y="2887075"/>
                <a:ext cx="1905000" cy="1438899"/>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E94544-0D3E-2E4E-8664-6DDBFAF54EC3}"/>
                  </a:ext>
                </a:extLst>
              </p:cNvPr>
              <p:cNvCxnSpPr>
                <a:cxnSpLocks/>
              </p:cNvCxnSpPr>
              <p:nvPr/>
            </p:nvCxnSpPr>
            <p:spPr>
              <a:xfrm>
                <a:off x="7589520" y="4574572"/>
                <a:ext cx="1807464" cy="0"/>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49340C7-D8B8-B94F-B769-A46DC8372A8B}"/>
                  </a:ext>
                </a:extLst>
              </p:cNvPr>
              <p:cNvCxnSpPr>
                <a:cxnSpLocks/>
              </p:cNvCxnSpPr>
              <p:nvPr/>
            </p:nvCxnSpPr>
            <p:spPr>
              <a:xfrm flipV="1">
                <a:off x="7589520" y="2711526"/>
                <a:ext cx="1780032" cy="1626826"/>
              </a:xfrm>
              <a:prstGeom prst="straightConnector1">
                <a:avLst/>
              </a:prstGeom>
              <a:ln w="952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Frame 49">
              <a:extLst>
                <a:ext uri="{FF2B5EF4-FFF2-40B4-BE49-F238E27FC236}">
                  <a16:creationId xmlns:a16="http://schemas.microsoft.com/office/drawing/2014/main" id="{BD7B17B3-D634-784A-8F6E-0DD505FEC376}"/>
                </a:ext>
              </a:extLst>
            </p:cNvPr>
            <p:cNvSpPr/>
            <p:nvPr/>
          </p:nvSpPr>
          <p:spPr>
            <a:xfrm>
              <a:off x="472440" y="3460076"/>
              <a:ext cx="2453641" cy="1127639"/>
            </a:xfrm>
            <a:prstGeom prst="frame">
              <a:avLst>
                <a:gd name="adj1" fmla="val 8895"/>
              </a:avLst>
            </a:prstGeom>
            <a:solidFill>
              <a:schemeClr val="tx1">
                <a:alpha val="52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8" name="Straight Arrow Connector 27">
            <a:extLst>
              <a:ext uri="{FF2B5EF4-FFF2-40B4-BE49-F238E27FC236}">
                <a16:creationId xmlns:a16="http://schemas.microsoft.com/office/drawing/2014/main" id="{0247B747-C4C8-390C-F396-152CEF514566}"/>
              </a:ext>
            </a:extLst>
          </p:cNvPr>
          <p:cNvCxnSpPr>
            <a:cxnSpLocks/>
          </p:cNvCxnSpPr>
          <p:nvPr/>
        </p:nvCxnSpPr>
        <p:spPr>
          <a:xfrm>
            <a:off x="499872" y="2029003"/>
            <a:ext cx="0" cy="2199219"/>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D996A8C-268D-E18E-DEDE-8AE283F12503}"/>
              </a:ext>
            </a:extLst>
          </p:cNvPr>
          <p:cNvSpPr txBox="1"/>
          <p:nvPr/>
        </p:nvSpPr>
        <p:spPr>
          <a:xfrm>
            <a:off x="-70104" y="1409418"/>
            <a:ext cx="1139952" cy="646331"/>
          </a:xfrm>
          <a:prstGeom prst="rect">
            <a:avLst/>
          </a:prstGeom>
          <a:noFill/>
        </p:spPr>
        <p:txBody>
          <a:bodyPr wrap="square">
            <a:spAutoFit/>
          </a:bodyPr>
          <a:lstStyle/>
          <a:p>
            <a:pPr algn="ctr"/>
            <a:r>
              <a:rPr lang="en-US" dirty="0">
                <a:solidFill>
                  <a:schemeClr val="tx1"/>
                </a:solidFill>
              </a:rPr>
              <a:t>Increasing CO2</a:t>
            </a:r>
            <a:endParaRPr lang="en-US" dirty="0"/>
          </a:p>
        </p:txBody>
      </p:sp>
      <p:sp>
        <p:nvSpPr>
          <p:cNvPr id="34" name="TextBox 33">
            <a:extLst>
              <a:ext uri="{FF2B5EF4-FFF2-40B4-BE49-F238E27FC236}">
                <a16:creationId xmlns:a16="http://schemas.microsoft.com/office/drawing/2014/main" id="{54EF4526-73B6-5FD1-A0E1-834A6A0F0999}"/>
              </a:ext>
            </a:extLst>
          </p:cNvPr>
          <p:cNvSpPr txBox="1"/>
          <p:nvPr/>
        </p:nvSpPr>
        <p:spPr>
          <a:xfrm>
            <a:off x="1409500" y="1373889"/>
            <a:ext cx="1483052" cy="369332"/>
          </a:xfrm>
          <a:prstGeom prst="rect">
            <a:avLst/>
          </a:prstGeom>
          <a:noFill/>
        </p:spPr>
        <p:txBody>
          <a:bodyPr wrap="square">
            <a:spAutoFit/>
          </a:bodyPr>
          <a:lstStyle/>
          <a:p>
            <a:pPr algn="ctr"/>
            <a:r>
              <a:rPr lang="en-US" dirty="0"/>
              <a:t>Assessment 1</a:t>
            </a:r>
          </a:p>
        </p:txBody>
      </p:sp>
      <p:sp>
        <p:nvSpPr>
          <p:cNvPr id="36" name="TextBox 35">
            <a:extLst>
              <a:ext uri="{FF2B5EF4-FFF2-40B4-BE49-F238E27FC236}">
                <a16:creationId xmlns:a16="http://schemas.microsoft.com/office/drawing/2014/main" id="{3B9DF77F-CC54-6E8E-3601-445A3127E69E}"/>
              </a:ext>
            </a:extLst>
          </p:cNvPr>
          <p:cNvSpPr txBox="1"/>
          <p:nvPr/>
        </p:nvSpPr>
        <p:spPr>
          <a:xfrm>
            <a:off x="5811674" y="1255550"/>
            <a:ext cx="1375510" cy="646331"/>
          </a:xfrm>
          <a:prstGeom prst="rect">
            <a:avLst/>
          </a:prstGeom>
          <a:noFill/>
        </p:spPr>
        <p:txBody>
          <a:bodyPr wrap="square">
            <a:spAutoFit/>
          </a:bodyPr>
          <a:lstStyle/>
          <a:p>
            <a:pPr algn="ctr"/>
            <a:r>
              <a:rPr lang="en-US" dirty="0"/>
              <a:t>Between Assessments</a:t>
            </a:r>
          </a:p>
        </p:txBody>
      </p:sp>
      <p:sp>
        <p:nvSpPr>
          <p:cNvPr id="37" name="TextBox 36">
            <a:extLst>
              <a:ext uri="{FF2B5EF4-FFF2-40B4-BE49-F238E27FC236}">
                <a16:creationId xmlns:a16="http://schemas.microsoft.com/office/drawing/2014/main" id="{B0557956-EFC5-99D9-C66A-C75100E1D92C}"/>
              </a:ext>
            </a:extLst>
          </p:cNvPr>
          <p:cNvSpPr txBox="1"/>
          <p:nvPr/>
        </p:nvSpPr>
        <p:spPr>
          <a:xfrm>
            <a:off x="10098024" y="1209123"/>
            <a:ext cx="1375510" cy="646331"/>
          </a:xfrm>
          <a:prstGeom prst="rect">
            <a:avLst/>
          </a:prstGeom>
          <a:noFill/>
        </p:spPr>
        <p:txBody>
          <a:bodyPr wrap="square">
            <a:spAutoFit/>
          </a:bodyPr>
          <a:lstStyle/>
          <a:p>
            <a:pPr algn="ctr"/>
            <a:r>
              <a:rPr lang="en-US" dirty="0">
                <a:solidFill>
                  <a:schemeClr val="tx1"/>
                </a:solidFill>
              </a:rPr>
              <a:t>Assessment 2</a:t>
            </a:r>
            <a:endParaRPr lang="en-US" dirty="0"/>
          </a:p>
        </p:txBody>
      </p:sp>
      <p:sp>
        <p:nvSpPr>
          <p:cNvPr id="52" name="Rounded Rectangle 51">
            <a:extLst>
              <a:ext uri="{FF2B5EF4-FFF2-40B4-BE49-F238E27FC236}">
                <a16:creationId xmlns:a16="http://schemas.microsoft.com/office/drawing/2014/main" id="{572F1130-D5A1-1469-DDB6-FB99B2429B34}"/>
              </a:ext>
            </a:extLst>
          </p:cNvPr>
          <p:cNvSpPr/>
          <p:nvPr/>
        </p:nvSpPr>
        <p:spPr>
          <a:xfrm>
            <a:off x="884064" y="1978485"/>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 CO2 on labs</a:t>
            </a:r>
          </a:p>
        </p:txBody>
      </p:sp>
      <p:sp>
        <p:nvSpPr>
          <p:cNvPr id="54" name="TextBox 53">
            <a:extLst>
              <a:ext uri="{FF2B5EF4-FFF2-40B4-BE49-F238E27FC236}">
                <a16:creationId xmlns:a16="http://schemas.microsoft.com/office/drawing/2014/main" id="{F22B6983-6506-8F69-E7D5-3E92C4C4284E}"/>
              </a:ext>
            </a:extLst>
          </p:cNvPr>
          <p:cNvSpPr txBox="1"/>
          <p:nvPr/>
        </p:nvSpPr>
        <p:spPr>
          <a:xfrm>
            <a:off x="-281938" y="5325128"/>
            <a:ext cx="2453635" cy="338554"/>
          </a:xfrm>
          <a:prstGeom prst="rect">
            <a:avLst/>
          </a:prstGeom>
          <a:noFill/>
        </p:spPr>
        <p:txBody>
          <a:bodyPr wrap="square">
            <a:spAutoFit/>
          </a:bodyPr>
          <a:lstStyle/>
          <a:p>
            <a:pPr algn="ctr"/>
            <a:r>
              <a:rPr lang="en-US" sz="1600" dirty="0"/>
              <a:t>Common: COPD, UT?</a:t>
            </a:r>
          </a:p>
        </p:txBody>
      </p:sp>
      <p:sp>
        <p:nvSpPr>
          <p:cNvPr id="55" name="TextBox 54">
            <a:extLst>
              <a:ext uri="{FF2B5EF4-FFF2-40B4-BE49-F238E27FC236}">
                <a16:creationId xmlns:a16="http://schemas.microsoft.com/office/drawing/2014/main" id="{B0862F4F-90DB-EB5B-1FA2-2094FF030F1F}"/>
              </a:ext>
            </a:extLst>
          </p:cNvPr>
          <p:cNvSpPr txBox="1"/>
          <p:nvPr/>
        </p:nvSpPr>
        <p:spPr>
          <a:xfrm>
            <a:off x="842" y="6297145"/>
            <a:ext cx="1855389" cy="338554"/>
          </a:xfrm>
          <a:prstGeom prst="rect">
            <a:avLst/>
          </a:prstGeom>
          <a:noFill/>
        </p:spPr>
        <p:txBody>
          <a:bodyPr wrap="square">
            <a:spAutoFit/>
          </a:bodyPr>
          <a:lstStyle/>
          <a:p>
            <a:pPr algn="ctr"/>
            <a:r>
              <a:rPr lang="en-US" sz="1600" dirty="0"/>
              <a:t>Common: OHS</a:t>
            </a:r>
          </a:p>
        </p:txBody>
      </p:sp>
      <p:cxnSp>
        <p:nvCxnSpPr>
          <p:cNvPr id="56" name="Straight Arrow Connector 55">
            <a:extLst>
              <a:ext uri="{FF2B5EF4-FFF2-40B4-BE49-F238E27FC236}">
                <a16:creationId xmlns:a16="http://schemas.microsoft.com/office/drawing/2014/main" id="{129B3ED2-2CF4-192A-E0C6-4822E8C7CFD4}"/>
              </a:ext>
            </a:extLst>
          </p:cNvPr>
          <p:cNvCxnSpPr>
            <a:cxnSpLocks/>
          </p:cNvCxnSpPr>
          <p:nvPr/>
        </p:nvCxnSpPr>
        <p:spPr>
          <a:xfrm>
            <a:off x="7836408" y="4251822"/>
            <a:ext cx="1832862" cy="666167"/>
          </a:xfrm>
          <a:prstGeom prst="straightConnector1">
            <a:avLst/>
          </a:prstGeom>
          <a:ln w="952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75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48264-1AF6-6161-1B6F-A5453DB3288B}"/>
              </a:ext>
            </a:extLst>
          </p:cNvPr>
          <p:cNvSpPr>
            <a:spLocks noGrp="1"/>
          </p:cNvSpPr>
          <p:nvPr>
            <p:ph idx="1"/>
          </p:nvPr>
        </p:nvSpPr>
        <p:spPr/>
        <p:txBody>
          <a:bodyPr/>
          <a:lstStyle/>
          <a:p>
            <a:endParaRPr lang="en-US" dirty="0"/>
          </a:p>
          <a:p>
            <a:r>
              <a:rPr lang="en-US" dirty="0"/>
              <a:t>In OHS ;  </a:t>
            </a:r>
          </a:p>
          <a:p>
            <a:pPr lvl="1"/>
            <a:r>
              <a:rPr lang="en-US" dirty="0"/>
              <a:t>Yellow: Observational data suggests improved respiratory failure and sleep</a:t>
            </a:r>
          </a:p>
          <a:p>
            <a:pPr lvl="1"/>
            <a:r>
              <a:rPr lang="en-US" dirty="0"/>
              <a:t>Orange/Blue: 1 matched </a:t>
            </a:r>
            <a:r>
              <a:rPr lang="en-US" dirty="0" err="1"/>
              <a:t>obs</a:t>
            </a:r>
            <a:r>
              <a:rPr lang="en-US" dirty="0"/>
              <a:t> study: reduced readmission and mortality</a:t>
            </a:r>
          </a:p>
          <a:p>
            <a:r>
              <a:rPr lang="en-US" dirty="0"/>
              <a:t>In COPD, only yellow benefits: HOT-HMV (large RCT with 2-4 week gap before treatment), 21% of patients included had resolution by follow-up (blue or orange arrow)</a:t>
            </a:r>
          </a:p>
          <a:p>
            <a:r>
              <a:rPr lang="en-US" dirty="0"/>
              <a:t>Hypercapnic Overlap Syndrome? Excluded from both the above </a:t>
            </a:r>
          </a:p>
          <a:p>
            <a:pPr lvl="1"/>
            <a:r>
              <a:rPr lang="en-US" dirty="0"/>
              <a:t>Higher rates of re-admission (blue vs orange) than COPD alone.</a:t>
            </a:r>
          </a:p>
        </p:txBody>
      </p:sp>
      <p:grpSp>
        <p:nvGrpSpPr>
          <p:cNvPr id="4" name="Group 3">
            <a:extLst>
              <a:ext uri="{FF2B5EF4-FFF2-40B4-BE49-F238E27FC236}">
                <a16:creationId xmlns:a16="http://schemas.microsoft.com/office/drawing/2014/main" id="{37C15BC3-F6A3-A02C-6E46-7E133A74E5DE}"/>
              </a:ext>
            </a:extLst>
          </p:cNvPr>
          <p:cNvGrpSpPr/>
          <p:nvPr/>
        </p:nvGrpSpPr>
        <p:grpSpPr>
          <a:xfrm>
            <a:off x="838200" y="15823"/>
            <a:ext cx="9861294" cy="1998487"/>
            <a:chOff x="685800" y="4859512"/>
            <a:chExt cx="9861294" cy="1998487"/>
          </a:xfrm>
        </p:grpSpPr>
        <p:cxnSp>
          <p:nvCxnSpPr>
            <p:cNvPr id="5" name="Straight Arrow Connector 4">
              <a:extLst>
                <a:ext uri="{FF2B5EF4-FFF2-40B4-BE49-F238E27FC236}">
                  <a16:creationId xmlns:a16="http://schemas.microsoft.com/office/drawing/2014/main" id="{F35F887D-0B6C-415C-5CC5-8EE288002183}"/>
                </a:ext>
              </a:extLst>
            </p:cNvPr>
            <p:cNvCxnSpPr>
              <a:cxnSpLocks/>
            </p:cNvCxnSpPr>
            <p:nvPr/>
          </p:nvCxnSpPr>
          <p:spPr>
            <a:xfrm flipV="1">
              <a:off x="697992" y="5384531"/>
              <a:ext cx="2286000" cy="21812"/>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3EF2415-81E5-8543-060A-08128B0EBEF4}"/>
                </a:ext>
              </a:extLst>
            </p:cNvPr>
            <p:cNvCxnSpPr>
              <a:cxnSpLocks/>
            </p:cNvCxnSpPr>
            <p:nvPr/>
          </p:nvCxnSpPr>
          <p:spPr>
            <a:xfrm flipV="1">
              <a:off x="685800" y="5774675"/>
              <a:ext cx="2286000" cy="21812"/>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BC5AFE6-3925-278F-3664-106F83402A3A}"/>
                </a:ext>
              </a:extLst>
            </p:cNvPr>
            <p:cNvCxnSpPr>
              <a:cxnSpLocks/>
            </p:cNvCxnSpPr>
            <p:nvPr/>
          </p:nvCxnSpPr>
          <p:spPr>
            <a:xfrm flipV="1">
              <a:off x="710184" y="6183107"/>
              <a:ext cx="2286000" cy="21812"/>
            </a:xfrm>
            <a:prstGeom prst="straightConnector1">
              <a:avLst/>
            </a:prstGeom>
            <a:ln w="952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644846-FF5E-1873-E149-3BA0BDB8C65E}"/>
                </a:ext>
              </a:extLst>
            </p:cNvPr>
            <p:cNvCxnSpPr>
              <a:cxnSpLocks/>
            </p:cNvCxnSpPr>
            <p:nvPr/>
          </p:nvCxnSpPr>
          <p:spPr>
            <a:xfrm flipV="1">
              <a:off x="734568" y="6609827"/>
              <a:ext cx="2286000" cy="21812"/>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94A6AF1-3481-8FD7-18F8-00A5B26F44CB}"/>
                </a:ext>
              </a:extLst>
            </p:cNvPr>
            <p:cNvSpPr/>
            <p:nvPr/>
          </p:nvSpPr>
          <p:spPr>
            <a:xfrm>
              <a:off x="3028188" y="4859512"/>
              <a:ext cx="7518906" cy="1998487"/>
            </a:xfrm>
            <a:prstGeom prst="roundRect">
              <a:avLst/>
            </a:prstGeom>
            <a:solidFill>
              <a:schemeClr val="bg1"/>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tx1"/>
                </a:solidFill>
              </a:endParaRPr>
            </a:p>
            <a:p>
              <a:pPr>
                <a:lnSpc>
                  <a:spcPct val="150000"/>
                </a:lnSpc>
              </a:pPr>
              <a:r>
                <a:rPr lang="en-US" dirty="0">
                  <a:solidFill>
                    <a:schemeClr val="tx1"/>
                  </a:solidFill>
                </a:rPr>
                <a:t>Recurrent Acute Hypercapnic Respiratory Failure (subtle diff. from chronic)</a:t>
              </a:r>
            </a:p>
            <a:p>
              <a:pPr>
                <a:lnSpc>
                  <a:spcPct val="150000"/>
                </a:lnSpc>
              </a:pPr>
              <a:r>
                <a:rPr lang="en-US" dirty="0">
                  <a:solidFill>
                    <a:schemeClr val="tx1"/>
                  </a:solidFill>
                </a:rPr>
                <a:t>Acute Hypercapnic Respiratory Failure</a:t>
              </a:r>
            </a:p>
            <a:p>
              <a:pPr>
                <a:lnSpc>
                  <a:spcPct val="150000"/>
                </a:lnSpc>
              </a:pPr>
              <a:r>
                <a:rPr lang="en-US" dirty="0">
                  <a:solidFill>
                    <a:schemeClr val="tx1"/>
                  </a:solidFill>
                </a:rPr>
                <a:t>Transient Hypercapnia? (hard to capture)</a:t>
              </a:r>
            </a:p>
            <a:p>
              <a:pPr>
                <a:lnSpc>
                  <a:spcPct val="150000"/>
                </a:lnSpc>
              </a:pPr>
              <a:r>
                <a:rPr lang="en-US" dirty="0">
                  <a:solidFill>
                    <a:schemeClr val="tx1"/>
                  </a:solidFill>
                </a:rPr>
                <a:t>Chronic Hypercapnic Respiratory Failure</a:t>
              </a:r>
            </a:p>
            <a:p>
              <a:pPr algn="ctr"/>
              <a:endParaRPr lang="en-US" dirty="0">
                <a:solidFill>
                  <a:schemeClr val="tx1"/>
                </a:solidFill>
              </a:endParaRPr>
            </a:p>
          </p:txBody>
        </p:sp>
      </p:grpSp>
    </p:spTree>
    <p:extLst>
      <p:ext uri="{BB962C8B-B14F-4D97-AF65-F5344CB8AC3E}">
        <p14:creationId xmlns:p14="http://schemas.microsoft.com/office/powerpoint/2010/main" val="242331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A67F-3F71-0940-9F76-D1060E038EE9}"/>
              </a:ext>
            </a:extLst>
          </p:cNvPr>
          <p:cNvSpPr>
            <a:spLocks noGrp="1"/>
          </p:cNvSpPr>
          <p:nvPr>
            <p:ph type="title"/>
          </p:nvPr>
        </p:nvSpPr>
        <p:spPr/>
        <p:txBody>
          <a:bodyPr/>
          <a:lstStyle/>
          <a:p>
            <a:r>
              <a:rPr lang="en-US" dirty="0"/>
              <a:t>Frequency of missed diagnoses</a:t>
            </a:r>
          </a:p>
        </p:txBody>
      </p:sp>
      <p:sp>
        <p:nvSpPr>
          <p:cNvPr id="3" name="Content Placeholder 2">
            <a:extLst>
              <a:ext uri="{FF2B5EF4-FFF2-40B4-BE49-F238E27FC236}">
                <a16:creationId xmlns:a16="http://schemas.microsoft.com/office/drawing/2014/main" id="{3677A2AD-5CFC-CB4A-9DD5-EC98965EED4B}"/>
              </a:ext>
            </a:extLst>
          </p:cNvPr>
          <p:cNvSpPr>
            <a:spLocks noGrp="1"/>
          </p:cNvSpPr>
          <p:nvPr>
            <p:ph idx="1"/>
          </p:nvPr>
        </p:nvSpPr>
        <p:spPr>
          <a:xfrm>
            <a:off x="838200" y="1825625"/>
            <a:ext cx="7010400" cy="4351338"/>
          </a:xfrm>
        </p:spPr>
        <p:txBody>
          <a:bodyPr>
            <a:normAutofit fontScale="92500" lnSpcReduction="10000"/>
          </a:bodyPr>
          <a:lstStyle/>
          <a:p>
            <a:r>
              <a:rPr lang="en-US" dirty="0"/>
              <a:t>2005, Denver. Consecutive admissions of patients with BMI over 35. Excluded COPD or prior lung resection. 31% had PaCO2 over 45*. In subgroup of BMI over 50, 48% did. </a:t>
            </a:r>
          </a:p>
          <a:p>
            <a:r>
              <a:rPr lang="en-US" dirty="0"/>
              <a:t>Only 23% diagnosed with OHS, 13% commenced on PAP after discharge.</a:t>
            </a:r>
          </a:p>
          <a:p>
            <a:pPr lvl="1"/>
            <a:endParaRPr lang="en-US" dirty="0"/>
          </a:p>
          <a:p>
            <a:r>
              <a:rPr lang="en-US" dirty="0"/>
              <a:t>Reviewed all admissions with PaCO2 over 45 and BMI over 40. </a:t>
            </a:r>
          </a:p>
          <a:p>
            <a:r>
              <a:rPr lang="en-US" dirty="0"/>
              <a:t>75% misdiagnosed with OHS despite not having evidence of obstruction on PFTs</a:t>
            </a:r>
          </a:p>
          <a:p>
            <a:endParaRPr lang="en-US" dirty="0"/>
          </a:p>
          <a:p>
            <a:endParaRPr lang="en-US" dirty="0"/>
          </a:p>
        </p:txBody>
      </p:sp>
      <p:pic>
        <p:nvPicPr>
          <p:cNvPr id="4" name="Picture 3">
            <a:extLst>
              <a:ext uri="{FF2B5EF4-FFF2-40B4-BE49-F238E27FC236}">
                <a16:creationId xmlns:a16="http://schemas.microsoft.com/office/drawing/2014/main" id="{3886CFC3-4DF2-8CBF-14B7-189D9CFD4414}"/>
              </a:ext>
            </a:extLst>
          </p:cNvPr>
          <p:cNvPicPr>
            <a:picLocks noChangeAspect="1"/>
          </p:cNvPicPr>
          <p:nvPr/>
        </p:nvPicPr>
        <p:blipFill>
          <a:blip r:embed="rId3"/>
          <a:stretch>
            <a:fillRect/>
          </a:stretch>
        </p:blipFill>
        <p:spPr>
          <a:xfrm>
            <a:off x="7696200" y="1800462"/>
            <a:ext cx="4362450" cy="1160226"/>
          </a:xfrm>
          <a:prstGeom prst="rect">
            <a:avLst/>
          </a:prstGeom>
        </p:spPr>
      </p:pic>
      <p:pic>
        <p:nvPicPr>
          <p:cNvPr id="5" name="Picture 4">
            <a:extLst>
              <a:ext uri="{FF2B5EF4-FFF2-40B4-BE49-F238E27FC236}">
                <a16:creationId xmlns:a16="http://schemas.microsoft.com/office/drawing/2014/main" id="{B10DAE7E-7D46-59E1-8161-56FE3DBD164E}"/>
              </a:ext>
            </a:extLst>
          </p:cNvPr>
          <p:cNvPicPr>
            <a:picLocks noChangeAspect="1"/>
          </p:cNvPicPr>
          <p:nvPr/>
        </p:nvPicPr>
        <p:blipFill>
          <a:blip r:embed="rId4"/>
          <a:stretch>
            <a:fillRect/>
          </a:stretch>
        </p:blipFill>
        <p:spPr>
          <a:xfrm>
            <a:off x="7848600" y="4140994"/>
            <a:ext cx="4105128" cy="1688306"/>
          </a:xfrm>
          <a:prstGeom prst="rect">
            <a:avLst/>
          </a:prstGeom>
        </p:spPr>
      </p:pic>
    </p:spTree>
    <p:extLst>
      <p:ext uri="{BB962C8B-B14F-4D97-AF65-F5344CB8AC3E}">
        <p14:creationId xmlns:p14="http://schemas.microsoft.com/office/powerpoint/2010/main" val="909704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E4AF5A-AF60-CC2D-51C6-BE48EF06C446}"/>
              </a:ext>
            </a:extLst>
          </p:cNvPr>
          <p:cNvPicPr>
            <a:picLocks noChangeAspect="1"/>
          </p:cNvPicPr>
          <p:nvPr/>
        </p:nvPicPr>
        <p:blipFill>
          <a:blip r:embed="rId3"/>
          <a:stretch>
            <a:fillRect/>
          </a:stretch>
        </p:blipFill>
        <p:spPr>
          <a:xfrm>
            <a:off x="7378700" y="1825625"/>
            <a:ext cx="4343400" cy="1993900"/>
          </a:xfrm>
          <a:prstGeom prst="rect">
            <a:avLst/>
          </a:prstGeom>
        </p:spPr>
      </p:pic>
      <p:sp>
        <p:nvSpPr>
          <p:cNvPr id="2" name="Title 1">
            <a:extLst>
              <a:ext uri="{FF2B5EF4-FFF2-40B4-BE49-F238E27FC236}">
                <a16:creationId xmlns:a16="http://schemas.microsoft.com/office/drawing/2014/main" id="{334E0C13-DD9E-ED4C-AA6D-8D08366ED74B}"/>
              </a:ext>
            </a:extLst>
          </p:cNvPr>
          <p:cNvSpPr>
            <a:spLocks noGrp="1"/>
          </p:cNvSpPr>
          <p:nvPr>
            <p:ph type="title"/>
          </p:nvPr>
        </p:nvSpPr>
        <p:spPr/>
        <p:txBody>
          <a:bodyPr/>
          <a:lstStyle/>
          <a:p>
            <a:r>
              <a:rPr lang="en-US" dirty="0"/>
              <a:t>OHS prevalence - Outpatients</a:t>
            </a:r>
          </a:p>
        </p:txBody>
      </p:sp>
      <p:sp>
        <p:nvSpPr>
          <p:cNvPr id="3" name="Content Placeholder 2">
            <a:extLst>
              <a:ext uri="{FF2B5EF4-FFF2-40B4-BE49-F238E27FC236}">
                <a16:creationId xmlns:a16="http://schemas.microsoft.com/office/drawing/2014/main" id="{554380D4-C4D0-A448-906A-7C73199D834E}"/>
              </a:ext>
            </a:extLst>
          </p:cNvPr>
          <p:cNvSpPr>
            <a:spLocks noGrp="1"/>
          </p:cNvSpPr>
          <p:nvPr>
            <p:ph idx="1"/>
          </p:nvPr>
        </p:nvSpPr>
        <p:spPr>
          <a:xfrm>
            <a:off x="838200" y="1825625"/>
            <a:ext cx="9486900" cy="1841500"/>
          </a:xfrm>
        </p:spPr>
        <p:txBody>
          <a:bodyPr>
            <a:normAutofit/>
          </a:bodyPr>
          <a:lstStyle/>
          <a:p>
            <a:r>
              <a:rPr lang="en-US" dirty="0"/>
              <a:t>Fermi Estimate of Prevalence 1 in 260 US adults</a:t>
            </a:r>
          </a:p>
          <a:p>
            <a:pPr lvl="1"/>
            <a:r>
              <a:rPr lang="en-US" dirty="0"/>
              <a:t>7.6% of adults US population BMI 40+</a:t>
            </a:r>
          </a:p>
          <a:p>
            <a:pPr lvl="1"/>
            <a:r>
              <a:rPr lang="en-US" dirty="0"/>
              <a:t>Rate of OSA in BMI 40+ = ~ 50%</a:t>
            </a:r>
          </a:p>
          <a:p>
            <a:pPr lvl="1"/>
            <a:r>
              <a:rPr lang="en-US" dirty="0"/>
              <a:t>Rate of OHS in severe OSA = ~10%</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BC3165D6-ACB7-A42D-1FEC-A55066027B52}"/>
              </a:ext>
            </a:extLst>
          </p:cNvPr>
          <p:cNvPicPr>
            <a:picLocks noChangeAspect="1"/>
          </p:cNvPicPr>
          <p:nvPr/>
        </p:nvPicPr>
        <p:blipFill>
          <a:blip r:embed="rId4"/>
          <a:stretch>
            <a:fillRect/>
          </a:stretch>
        </p:blipFill>
        <p:spPr>
          <a:xfrm>
            <a:off x="381000" y="4335463"/>
            <a:ext cx="5130800" cy="1841500"/>
          </a:xfrm>
          <a:prstGeom prst="rect">
            <a:avLst/>
          </a:prstGeom>
        </p:spPr>
      </p:pic>
      <p:sp>
        <p:nvSpPr>
          <p:cNvPr id="8" name="Content Placeholder 2">
            <a:extLst>
              <a:ext uri="{FF2B5EF4-FFF2-40B4-BE49-F238E27FC236}">
                <a16:creationId xmlns:a16="http://schemas.microsoft.com/office/drawing/2014/main" id="{319ED6D2-1BFC-8585-54A6-422310D0C335}"/>
              </a:ext>
            </a:extLst>
          </p:cNvPr>
          <p:cNvSpPr txBox="1">
            <a:spLocks/>
          </p:cNvSpPr>
          <p:nvPr/>
        </p:nvSpPr>
        <p:spPr>
          <a:xfrm>
            <a:off x="5969000" y="4487863"/>
            <a:ext cx="5600700" cy="184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Cleveland Clinic; universal etCO2 before bariatric surgery</a:t>
            </a:r>
          </a:p>
          <a:p>
            <a:r>
              <a:rPr lang="en-US" dirty="0"/>
              <a:t>Prevalence: 68.4% by EtCO2 &gt; 45 or HCO3 over 27.</a:t>
            </a:r>
          </a:p>
          <a:p>
            <a:endParaRPr lang="en-US" dirty="0"/>
          </a:p>
          <a:p>
            <a:endParaRPr lang="en-US" dirty="0"/>
          </a:p>
        </p:txBody>
      </p:sp>
    </p:spTree>
    <p:extLst>
      <p:ext uri="{BB962C8B-B14F-4D97-AF65-F5344CB8AC3E}">
        <p14:creationId xmlns:p14="http://schemas.microsoft.com/office/powerpoint/2010/main" val="413181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9F2F-A027-CA49-AFE6-A4CB1F539C67}"/>
              </a:ext>
            </a:extLst>
          </p:cNvPr>
          <p:cNvSpPr>
            <a:spLocks noGrp="1"/>
          </p:cNvSpPr>
          <p:nvPr>
            <p:ph type="title"/>
          </p:nvPr>
        </p:nvSpPr>
        <p:spPr/>
        <p:txBody>
          <a:bodyPr/>
          <a:lstStyle/>
          <a:p>
            <a:r>
              <a:rPr lang="en-US" dirty="0"/>
              <a:t>OHS as a model: </a:t>
            </a:r>
          </a:p>
        </p:txBody>
      </p:sp>
      <p:sp>
        <p:nvSpPr>
          <p:cNvPr id="3" name="Content Placeholder 2">
            <a:extLst>
              <a:ext uri="{FF2B5EF4-FFF2-40B4-BE49-F238E27FC236}">
                <a16:creationId xmlns:a16="http://schemas.microsoft.com/office/drawing/2014/main" id="{04F0CE29-5872-749A-8853-0D80BFD3C0B5}"/>
              </a:ext>
            </a:extLst>
          </p:cNvPr>
          <p:cNvSpPr>
            <a:spLocks noGrp="1"/>
          </p:cNvSpPr>
          <p:nvPr>
            <p:ph idx="1"/>
          </p:nvPr>
        </p:nvSpPr>
        <p:spPr/>
        <p:txBody>
          <a:bodyPr/>
          <a:lstStyle/>
          <a:p>
            <a:r>
              <a:rPr lang="en-US" dirty="0"/>
              <a:t>Definition: </a:t>
            </a:r>
          </a:p>
          <a:p>
            <a:pPr lvl="1"/>
            <a:r>
              <a:rPr lang="en-US" dirty="0"/>
              <a:t>BMI &gt; 30 kg/m</a:t>
            </a:r>
            <a:r>
              <a:rPr lang="en-US" baseline="30000" dirty="0"/>
              <a:t>2</a:t>
            </a:r>
          </a:p>
          <a:p>
            <a:pPr lvl="1"/>
            <a:r>
              <a:rPr lang="en-US" dirty="0"/>
              <a:t>Sleep-disordered breathing </a:t>
            </a:r>
          </a:p>
          <a:p>
            <a:pPr lvl="2"/>
            <a:r>
              <a:rPr lang="en-US" dirty="0"/>
              <a:t>90% of patients with OHS have sleep apnea (AHI ≥ 5), 70% have severe sleep apnea (AHI ≥ 30). Other 10% have sleep hypoventilation</a:t>
            </a:r>
          </a:p>
          <a:p>
            <a:pPr lvl="1"/>
            <a:r>
              <a:rPr lang="en-US" dirty="0"/>
              <a:t>Awake hypercapnia (45 mmHg at sea-level; *43 mmHg at SLC)</a:t>
            </a:r>
          </a:p>
          <a:p>
            <a:pPr lvl="1"/>
            <a:r>
              <a:rPr lang="en-US" b="1" dirty="0"/>
              <a:t>Exclusion of other causes of hypoventilation</a:t>
            </a:r>
          </a:p>
          <a:p>
            <a:pPr lvl="2"/>
            <a:r>
              <a:rPr lang="en-US" dirty="0"/>
              <a:t>Problematic practically and philosophically </a:t>
            </a:r>
          </a:p>
        </p:txBody>
      </p:sp>
      <p:pic>
        <p:nvPicPr>
          <p:cNvPr id="4" name="Picture 3">
            <a:extLst>
              <a:ext uri="{FF2B5EF4-FFF2-40B4-BE49-F238E27FC236}">
                <a16:creationId xmlns:a16="http://schemas.microsoft.com/office/drawing/2014/main" id="{879330E6-4113-0EBB-2642-D2F62A943300}"/>
              </a:ext>
            </a:extLst>
          </p:cNvPr>
          <p:cNvPicPr>
            <a:picLocks noChangeAspect="1"/>
          </p:cNvPicPr>
          <p:nvPr/>
        </p:nvPicPr>
        <p:blipFill>
          <a:blip r:embed="rId3"/>
          <a:stretch>
            <a:fillRect/>
          </a:stretch>
        </p:blipFill>
        <p:spPr>
          <a:xfrm>
            <a:off x="5588000" y="483507"/>
            <a:ext cx="5765800" cy="2146300"/>
          </a:xfrm>
          <a:prstGeom prst="rect">
            <a:avLst/>
          </a:prstGeom>
        </p:spPr>
      </p:pic>
      <p:sp>
        <p:nvSpPr>
          <p:cNvPr id="5" name="TextBox 4">
            <a:extLst>
              <a:ext uri="{FF2B5EF4-FFF2-40B4-BE49-F238E27FC236}">
                <a16:creationId xmlns:a16="http://schemas.microsoft.com/office/drawing/2014/main" id="{F182F9A6-3F41-8E3D-3AC1-5884FA47D2D5}"/>
              </a:ext>
            </a:extLst>
          </p:cNvPr>
          <p:cNvSpPr txBox="1"/>
          <p:nvPr/>
        </p:nvSpPr>
        <p:spPr>
          <a:xfrm>
            <a:off x="8737600" y="5807631"/>
            <a:ext cx="3035300" cy="369332"/>
          </a:xfrm>
          <a:prstGeom prst="rect">
            <a:avLst/>
          </a:prstGeom>
          <a:noFill/>
        </p:spPr>
        <p:txBody>
          <a:bodyPr wrap="square" rtlCol="0">
            <a:spAutoFit/>
          </a:bodyPr>
          <a:lstStyle/>
          <a:p>
            <a:r>
              <a:rPr lang="en-US" dirty="0"/>
              <a:t>*insurers disagree</a:t>
            </a:r>
          </a:p>
        </p:txBody>
      </p:sp>
    </p:spTree>
    <p:extLst>
      <p:ext uri="{BB962C8B-B14F-4D97-AF65-F5344CB8AC3E}">
        <p14:creationId xmlns:p14="http://schemas.microsoft.com/office/powerpoint/2010/main" val="3799505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55DB-7BFA-E007-F5D1-5875796F1987}"/>
              </a:ext>
            </a:extLst>
          </p:cNvPr>
          <p:cNvSpPr>
            <a:spLocks noGrp="1"/>
          </p:cNvSpPr>
          <p:nvPr>
            <p:ph type="title"/>
          </p:nvPr>
        </p:nvSpPr>
        <p:spPr/>
        <p:txBody>
          <a:bodyPr/>
          <a:lstStyle/>
          <a:p>
            <a:r>
              <a:rPr lang="en-US" dirty="0"/>
              <a:t>Prevalence of hypercapnic resp failure inpatient</a:t>
            </a:r>
          </a:p>
        </p:txBody>
      </p:sp>
      <p:sp>
        <p:nvSpPr>
          <p:cNvPr id="7" name="Content Placeholder 2">
            <a:extLst>
              <a:ext uri="{FF2B5EF4-FFF2-40B4-BE49-F238E27FC236}">
                <a16:creationId xmlns:a16="http://schemas.microsoft.com/office/drawing/2014/main" id="{BBCA9DB0-A658-262C-BE8B-ED256FE76681}"/>
              </a:ext>
            </a:extLst>
          </p:cNvPr>
          <p:cNvSpPr>
            <a:spLocks noGrp="1"/>
          </p:cNvSpPr>
          <p:nvPr>
            <p:ph idx="1"/>
          </p:nvPr>
        </p:nvSpPr>
        <p:spPr>
          <a:xfrm>
            <a:off x="482600" y="1825625"/>
            <a:ext cx="4744395" cy="4351338"/>
          </a:xfrm>
        </p:spPr>
        <p:txBody>
          <a:bodyPr>
            <a:normAutofit fontScale="85000" lnSpcReduction="10000"/>
          </a:bodyPr>
          <a:lstStyle/>
          <a:p>
            <a:r>
              <a:rPr lang="en-US" dirty="0"/>
              <a:t>Australia, 2013-2017. First ABG w/n 24h of presentation: PaCO2 45+ (min. </a:t>
            </a:r>
            <a:r>
              <a:rPr lang="en-US" dirty="0" err="1"/>
              <a:t>est</a:t>
            </a:r>
            <a:r>
              <a:rPr lang="en-US" dirty="0"/>
              <a:t>)</a:t>
            </a:r>
          </a:p>
          <a:p>
            <a:r>
              <a:rPr lang="en-US" dirty="0"/>
              <a:t>Excluded VBG, out-of-hospital cardiac arrest, traumatic injury, or sedation</a:t>
            </a:r>
          </a:p>
          <a:p>
            <a:r>
              <a:rPr lang="en-US" dirty="0"/>
              <a:t>163 per 100k person-year (~=PE)</a:t>
            </a:r>
          </a:p>
          <a:p>
            <a:r>
              <a:rPr lang="en-US" dirty="0"/>
              <a:t>Acidosis (acute) in 55%</a:t>
            </a:r>
          </a:p>
          <a:p>
            <a:r>
              <a:rPr lang="en-US" dirty="0"/>
              <a:t>“Compared to those aged 45 to 54 years, each successive decade of life conferred increases [risk] by 2.1, 6.2, 15.7 and 26.2 times”</a:t>
            </a:r>
          </a:p>
        </p:txBody>
      </p:sp>
      <p:pic>
        <p:nvPicPr>
          <p:cNvPr id="8" name="Picture 7">
            <a:extLst>
              <a:ext uri="{FF2B5EF4-FFF2-40B4-BE49-F238E27FC236}">
                <a16:creationId xmlns:a16="http://schemas.microsoft.com/office/drawing/2014/main" id="{963676BB-D76D-D5F9-EC73-F075772D74AF}"/>
              </a:ext>
            </a:extLst>
          </p:cNvPr>
          <p:cNvPicPr>
            <a:picLocks noChangeAspect="1"/>
          </p:cNvPicPr>
          <p:nvPr/>
        </p:nvPicPr>
        <p:blipFill>
          <a:blip r:embed="rId3"/>
          <a:stretch>
            <a:fillRect/>
          </a:stretch>
        </p:blipFill>
        <p:spPr>
          <a:xfrm>
            <a:off x="6096000" y="1361275"/>
            <a:ext cx="6008632" cy="1984375"/>
          </a:xfrm>
          <a:prstGeom prst="rect">
            <a:avLst/>
          </a:prstGeom>
        </p:spPr>
      </p:pic>
      <p:pic>
        <p:nvPicPr>
          <p:cNvPr id="5" name="Picture 4">
            <a:extLst>
              <a:ext uri="{FF2B5EF4-FFF2-40B4-BE49-F238E27FC236}">
                <a16:creationId xmlns:a16="http://schemas.microsoft.com/office/drawing/2014/main" id="{9EFA882B-BEAA-FC28-BE37-10738E769A22}"/>
              </a:ext>
            </a:extLst>
          </p:cNvPr>
          <p:cNvPicPr>
            <a:picLocks noChangeAspect="1"/>
          </p:cNvPicPr>
          <p:nvPr/>
        </p:nvPicPr>
        <p:blipFill>
          <a:blip r:embed="rId4"/>
          <a:stretch>
            <a:fillRect/>
          </a:stretch>
        </p:blipFill>
        <p:spPr>
          <a:xfrm>
            <a:off x="5226995" y="3782619"/>
            <a:ext cx="6965005" cy="2082012"/>
          </a:xfrm>
          <a:prstGeom prst="rect">
            <a:avLst/>
          </a:prstGeom>
        </p:spPr>
      </p:pic>
    </p:spTree>
    <p:extLst>
      <p:ext uri="{BB962C8B-B14F-4D97-AF65-F5344CB8AC3E}">
        <p14:creationId xmlns:p14="http://schemas.microsoft.com/office/powerpoint/2010/main" val="834108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5D74-F6CC-80F6-1182-20C827C43E30}"/>
              </a:ext>
            </a:extLst>
          </p:cNvPr>
          <p:cNvSpPr>
            <a:spLocks noGrp="1"/>
          </p:cNvSpPr>
          <p:nvPr>
            <p:ph type="title"/>
          </p:nvPr>
        </p:nvSpPr>
        <p:spPr/>
        <p:txBody>
          <a:bodyPr/>
          <a:lstStyle/>
          <a:p>
            <a:r>
              <a:rPr lang="en-US" dirty="0"/>
              <a:t>Why does this matter?  </a:t>
            </a:r>
          </a:p>
        </p:txBody>
      </p:sp>
      <p:sp>
        <p:nvSpPr>
          <p:cNvPr id="3" name="Content Placeholder 2">
            <a:extLst>
              <a:ext uri="{FF2B5EF4-FFF2-40B4-BE49-F238E27FC236}">
                <a16:creationId xmlns:a16="http://schemas.microsoft.com/office/drawing/2014/main" id="{399AE1C0-F7B8-C6FA-79DB-08DA330FA034}"/>
              </a:ext>
            </a:extLst>
          </p:cNvPr>
          <p:cNvSpPr>
            <a:spLocks noGrp="1"/>
          </p:cNvSpPr>
          <p:nvPr>
            <p:ph idx="1"/>
          </p:nvPr>
        </p:nvSpPr>
        <p:spPr/>
        <p:txBody>
          <a:bodyPr/>
          <a:lstStyle/>
          <a:p>
            <a:r>
              <a:rPr lang="en-US" dirty="0"/>
              <a:t>Prevalence and Frequency of missed diagnosis</a:t>
            </a:r>
          </a:p>
          <a:p>
            <a:r>
              <a:rPr lang="en-US" b="1" dirty="0"/>
              <a:t>Implications of identifying hypercapnia</a:t>
            </a:r>
          </a:p>
        </p:txBody>
      </p:sp>
    </p:spTree>
    <p:extLst>
      <p:ext uri="{BB962C8B-B14F-4D97-AF65-F5344CB8AC3E}">
        <p14:creationId xmlns:p14="http://schemas.microsoft.com/office/powerpoint/2010/main" val="2765213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14F7C5-1F05-9845-8C15-A938A8442B95}"/>
              </a:ext>
            </a:extLst>
          </p:cNvPr>
          <p:cNvPicPr>
            <a:picLocks noChangeAspect="1"/>
          </p:cNvPicPr>
          <p:nvPr/>
        </p:nvPicPr>
        <p:blipFill>
          <a:blip r:embed="rId3"/>
          <a:stretch>
            <a:fillRect/>
          </a:stretch>
        </p:blipFill>
        <p:spPr>
          <a:xfrm>
            <a:off x="277906" y="190314"/>
            <a:ext cx="7668635" cy="2835274"/>
          </a:xfrm>
          <a:prstGeom prst="rect">
            <a:avLst/>
          </a:prstGeom>
        </p:spPr>
      </p:pic>
      <p:pic>
        <p:nvPicPr>
          <p:cNvPr id="5" name="Picture 4" descr="Chart, line chart&#10;&#10;Description automatically generated">
            <a:extLst>
              <a:ext uri="{FF2B5EF4-FFF2-40B4-BE49-F238E27FC236}">
                <a16:creationId xmlns:a16="http://schemas.microsoft.com/office/drawing/2014/main" id="{800EFE3E-3BD7-F047-90E4-090F820EA872}"/>
              </a:ext>
            </a:extLst>
          </p:cNvPr>
          <p:cNvPicPr>
            <a:picLocks noChangeAspect="1"/>
          </p:cNvPicPr>
          <p:nvPr/>
        </p:nvPicPr>
        <p:blipFill rotWithShape="1">
          <a:blip r:embed="rId4"/>
          <a:srcRect l="27604"/>
          <a:stretch/>
        </p:blipFill>
        <p:spPr>
          <a:xfrm>
            <a:off x="6436659" y="1845317"/>
            <a:ext cx="5607424" cy="4849263"/>
          </a:xfrm>
          <a:prstGeom prst="rect">
            <a:avLst/>
          </a:prstGeom>
        </p:spPr>
      </p:pic>
      <p:pic>
        <p:nvPicPr>
          <p:cNvPr id="9" name="Picture 8">
            <a:extLst>
              <a:ext uri="{FF2B5EF4-FFF2-40B4-BE49-F238E27FC236}">
                <a16:creationId xmlns:a16="http://schemas.microsoft.com/office/drawing/2014/main" id="{C4578237-DB71-FD49-A6A0-919B4D37E7CC}"/>
              </a:ext>
            </a:extLst>
          </p:cNvPr>
          <p:cNvPicPr>
            <a:picLocks noChangeAspect="1"/>
          </p:cNvPicPr>
          <p:nvPr/>
        </p:nvPicPr>
        <p:blipFill>
          <a:blip r:embed="rId5"/>
          <a:stretch>
            <a:fillRect/>
          </a:stretch>
        </p:blipFill>
        <p:spPr>
          <a:xfrm>
            <a:off x="1144120" y="3310218"/>
            <a:ext cx="4229100" cy="2819400"/>
          </a:xfrm>
          <a:prstGeom prst="rect">
            <a:avLst/>
          </a:prstGeom>
        </p:spPr>
      </p:pic>
      <p:sp>
        <p:nvSpPr>
          <p:cNvPr id="6" name="Frame 5">
            <a:extLst>
              <a:ext uri="{FF2B5EF4-FFF2-40B4-BE49-F238E27FC236}">
                <a16:creationId xmlns:a16="http://schemas.microsoft.com/office/drawing/2014/main" id="{D986E8DF-2F58-FDF1-CEC2-BD1EAEC956AD}"/>
              </a:ext>
            </a:extLst>
          </p:cNvPr>
          <p:cNvSpPr/>
          <p:nvPr/>
        </p:nvSpPr>
        <p:spPr>
          <a:xfrm>
            <a:off x="1144120" y="3310219"/>
            <a:ext cx="4229100" cy="715682"/>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5E8422E7-FDEB-8483-F061-69B41FE8B55F}"/>
              </a:ext>
            </a:extLst>
          </p:cNvPr>
          <p:cNvSpPr/>
          <p:nvPr/>
        </p:nvSpPr>
        <p:spPr>
          <a:xfrm>
            <a:off x="1144120" y="4808818"/>
            <a:ext cx="4229100" cy="893481"/>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7484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C30291-DAC6-6345-AC83-7ABC64160449}"/>
              </a:ext>
            </a:extLst>
          </p:cNvPr>
          <p:cNvPicPr>
            <a:picLocks noChangeAspect="1"/>
          </p:cNvPicPr>
          <p:nvPr/>
        </p:nvPicPr>
        <p:blipFill>
          <a:blip r:embed="rId3"/>
          <a:stretch>
            <a:fillRect/>
          </a:stretch>
        </p:blipFill>
        <p:spPr>
          <a:xfrm>
            <a:off x="0" y="0"/>
            <a:ext cx="8826500" cy="3213100"/>
          </a:xfrm>
          <a:prstGeom prst="rect">
            <a:avLst/>
          </a:prstGeom>
        </p:spPr>
      </p:pic>
      <p:pic>
        <p:nvPicPr>
          <p:cNvPr id="5" name="Picture 4">
            <a:extLst>
              <a:ext uri="{FF2B5EF4-FFF2-40B4-BE49-F238E27FC236}">
                <a16:creationId xmlns:a16="http://schemas.microsoft.com/office/drawing/2014/main" id="{D41F0755-B7C6-3E45-9837-FD81ECB0E1DF}"/>
              </a:ext>
            </a:extLst>
          </p:cNvPr>
          <p:cNvPicPr>
            <a:picLocks noChangeAspect="1"/>
          </p:cNvPicPr>
          <p:nvPr/>
        </p:nvPicPr>
        <p:blipFill>
          <a:blip r:embed="rId4"/>
          <a:stretch>
            <a:fillRect/>
          </a:stretch>
        </p:blipFill>
        <p:spPr>
          <a:xfrm>
            <a:off x="6096000" y="2188517"/>
            <a:ext cx="6096000" cy="4529035"/>
          </a:xfrm>
          <a:prstGeom prst="rect">
            <a:avLst/>
          </a:prstGeom>
        </p:spPr>
      </p:pic>
      <p:pic>
        <p:nvPicPr>
          <p:cNvPr id="6" name="Picture 5">
            <a:extLst>
              <a:ext uri="{FF2B5EF4-FFF2-40B4-BE49-F238E27FC236}">
                <a16:creationId xmlns:a16="http://schemas.microsoft.com/office/drawing/2014/main" id="{83231AB1-5020-2741-AAE1-E465B20E2584}"/>
              </a:ext>
            </a:extLst>
          </p:cNvPr>
          <p:cNvPicPr>
            <a:picLocks noChangeAspect="1"/>
          </p:cNvPicPr>
          <p:nvPr/>
        </p:nvPicPr>
        <p:blipFill>
          <a:blip r:embed="rId5"/>
          <a:stretch>
            <a:fillRect/>
          </a:stretch>
        </p:blipFill>
        <p:spPr>
          <a:xfrm>
            <a:off x="341780" y="3280177"/>
            <a:ext cx="5412441" cy="3437375"/>
          </a:xfrm>
          <a:prstGeom prst="rect">
            <a:avLst/>
          </a:prstGeom>
        </p:spPr>
      </p:pic>
      <p:sp>
        <p:nvSpPr>
          <p:cNvPr id="7" name="Frame 6">
            <a:extLst>
              <a:ext uri="{FF2B5EF4-FFF2-40B4-BE49-F238E27FC236}">
                <a16:creationId xmlns:a16="http://schemas.microsoft.com/office/drawing/2014/main" id="{2A7812F4-C450-0158-7255-D4B525C1CF3E}"/>
              </a:ext>
            </a:extLst>
          </p:cNvPr>
          <p:cNvSpPr/>
          <p:nvPr/>
        </p:nvSpPr>
        <p:spPr>
          <a:xfrm>
            <a:off x="432920" y="4095193"/>
            <a:ext cx="5142380" cy="502207"/>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1045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1411A0A1-4297-FD4E-BDAB-BCD453E3C4EF}"/>
              </a:ext>
            </a:extLst>
          </p:cNvPr>
          <p:cNvSpPr/>
          <p:nvPr/>
        </p:nvSpPr>
        <p:spPr>
          <a:xfrm>
            <a:off x="5334000" y="1221148"/>
            <a:ext cx="5242169" cy="1639634"/>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DBA6C1-9A83-5443-B5D8-50ED3DFD3814}"/>
              </a:ext>
            </a:extLst>
          </p:cNvPr>
          <p:cNvSpPr/>
          <p:nvPr/>
        </p:nvSpPr>
        <p:spPr>
          <a:xfrm>
            <a:off x="5373790" y="3088219"/>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06923E6-29D4-DA4F-A998-62DCB423CC7F}"/>
              </a:ext>
            </a:extLst>
          </p:cNvPr>
          <p:cNvSpPr/>
          <p:nvPr/>
        </p:nvSpPr>
        <p:spPr>
          <a:xfrm>
            <a:off x="3333795" y="1267745"/>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7E5B8F-F336-8E46-9398-33D9378F2BAB}"/>
              </a:ext>
            </a:extLst>
          </p:cNvPr>
          <p:cNvSpPr/>
          <p:nvPr/>
        </p:nvSpPr>
        <p:spPr>
          <a:xfrm>
            <a:off x="838201" y="2286000"/>
            <a:ext cx="3678382" cy="2989602"/>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3" name="TextBox 12">
            <a:extLst>
              <a:ext uri="{FF2B5EF4-FFF2-40B4-BE49-F238E27FC236}">
                <a16:creationId xmlns:a16="http://schemas.microsoft.com/office/drawing/2014/main" id="{837EFAAA-E1A4-624D-B3D1-455D708FA9C2}"/>
              </a:ext>
            </a:extLst>
          </p:cNvPr>
          <p:cNvSpPr txBox="1"/>
          <p:nvPr/>
        </p:nvSpPr>
        <p:spPr>
          <a:xfrm>
            <a:off x="1747538" y="2502459"/>
            <a:ext cx="2022763" cy="646331"/>
          </a:xfrm>
          <a:prstGeom prst="rect">
            <a:avLst/>
          </a:prstGeom>
          <a:noFill/>
        </p:spPr>
        <p:txBody>
          <a:bodyPr wrap="square" rtlCol="0">
            <a:spAutoFit/>
          </a:bodyPr>
          <a:lstStyle/>
          <a:p>
            <a:r>
              <a:rPr lang="en-US" dirty="0"/>
              <a:t>COPD as Component Cause</a:t>
            </a:r>
          </a:p>
        </p:txBody>
      </p:sp>
      <p:sp>
        <p:nvSpPr>
          <p:cNvPr id="11" name="Oval 10">
            <a:extLst>
              <a:ext uri="{FF2B5EF4-FFF2-40B4-BE49-F238E27FC236}">
                <a16:creationId xmlns:a16="http://schemas.microsoft.com/office/drawing/2014/main" id="{92F5481C-AEBD-474A-974F-246A669CC5CD}"/>
              </a:ext>
            </a:extLst>
          </p:cNvPr>
          <p:cNvSpPr/>
          <p:nvPr/>
        </p:nvSpPr>
        <p:spPr>
          <a:xfrm>
            <a:off x="3559018" y="4063365"/>
            <a:ext cx="2824552" cy="2526511"/>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F70826-7E07-BC4F-8B87-AA8C7F7D3874}"/>
              </a:ext>
            </a:extLst>
          </p:cNvPr>
          <p:cNvSpPr txBox="1"/>
          <p:nvPr/>
        </p:nvSpPr>
        <p:spPr>
          <a:xfrm>
            <a:off x="3903606" y="5708519"/>
            <a:ext cx="2192394" cy="646331"/>
          </a:xfrm>
          <a:prstGeom prst="rect">
            <a:avLst/>
          </a:prstGeom>
          <a:noFill/>
        </p:spPr>
        <p:txBody>
          <a:bodyPr wrap="square" rtlCol="0">
            <a:spAutoFit/>
          </a:bodyPr>
          <a:lstStyle/>
          <a:p>
            <a:r>
              <a:rPr lang="en-US" dirty="0"/>
              <a:t>Muscular weakness as Component Cause</a:t>
            </a:r>
          </a:p>
        </p:txBody>
      </p:sp>
      <p:sp>
        <p:nvSpPr>
          <p:cNvPr id="18" name="TextBox 17">
            <a:extLst>
              <a:ext uri="{FF2B5EF4-FFF2-40B4-BE49-F238E27FC236}">
                <a16:creationId xmlns:a16="http://schemas.microsoft.com/office/drawing/2014/main" id="{E6377A48-1368-6844-BBBF-C89813428978}"/>
              </a:ext>
            </a:extLst>
          </p:cNvPr>
          <p:cNvSpPr txBox="1"/>
          <p:nvPr/>
        </p:nvSpPr>
        <p:spPr>
          <a:xfrm>
            <a:off x="4034426" y="2078161"/>
            <a:ext cx="2192394" cy="646331"/>
          </a:xfrm>
          <a:prstGeom prst="rect">
            <a:avLst/>
          </a:prstGeom>
          <a:noFill/>
        </p:spPr>
        <p:txBody>
          <a:bodyPr wrap="square" rtlCol="0">
            <a:spAutoFit/>
          </a:bodyPr>
          <a:lstStyle/>
          <a:p>
            <a:r>
              <a:rPr lang="en-US" dirty="0"/>
              <a:t>Obesity as Component Cause</a:t>
            </a:r>
          </a:p>
        </p:txBody>
      </p:sp>
      <p:sp>
        <p:nvSpPr>
          <p:cNvPr id="15" name="TextBox 14">
            <a:extLst>
              <a:ext uri="{FF2B5EF4-FFF2-40B4-BE49-F238E27FC236}">
                <a16:creationId xmlns:a16="http://schemas.microsoft.com/office/drawing/2014/main" id="{0870B0E5-06A3-5246-A49C-0934D2377CE1}"/>
              </a:ext>
            </a:extLst>
          </p:cNvPr>
          <p:cNvSpPr txBox="1"/>
          <p:nvPr/>
        </p:nvSpPr>
        <p:spPr>
          <a:xfrm>
            <a:off x="7403567" y="5136132"/>
            <a:ext cx="2192394" cy="646331"/>
          </a:xfrm>
          <a:prstGeom prst="rect">
            <a:avLst/>
          </a:prstGeom>
          <a:noFill/>
        </p:spPr>
        <p:txBody>
          <a:bodyPr wrap="square" rtlCol="0">
            <a:spAutoFit/>
          </a:bodyPr>
          <a:lstStyle/>
          <a:p>
            <a:r>
              <a:rPr lang="en-US" dirty="0"/>
              <a:t>Opiates as Component Cause</a:t>
            </a:r>
          </a:p>
        </p:txBody>
      </p:sp>
      <p:sp>
        <p:nvSpPr>
          <p:cNvPr id="16" name="Oval 15">
            <a:extLst>
              <a:ext uri="{FF2B5EF4-FFF2-40B4-BE49-F238E27FC236}">
                <a16:creationId xmlns:a16="http://schemas.microsoft.com/office/drawing/2014/main" id="{956ECE67-E78B-3447-9695-5C3A114EF85B}"/>
              </a:ext>
            </a:extLst>
          </p:cNvPr>
          <p:cNvSpPr/>
          <p:nvPr/>
        </p:nvSpPr>
        <p:spPr>
          <a:xfrm>
            <a:off x="8020008" y="1965826"/>
            <a:ext cx="2914605" cy="1895513"/>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E38C0C2-06E7-854D-9686-318DD72FDFF7}"/>
              </a:ext>
            </a:extLst>
          </p:cNvPr>
          <p:cNvSpPr txBox="1"/>
          <p:nvPr/>
        </p:nvSpPr>
        <p:spPr>
          <a:xfrm>
            <a:off x="8732714" y="2401326"/>
            <a:ext cx="2192394" cy="646331"/>
          </a:xfrm>
          <a:prstGeom prst="rect">
            <a:avLst/>
          </a:prstGeom>
          <a:noFill/>
        </p:spPr>
        <p:txBody>
          <a:bodyPr wrap="square" rtlCol="0">
            <a:spAutoFit/>
          </a:bodyPr>
          <a:lstStyle/>
          <a:p>
            <a:r>
              <a:rPr lang="en-US" dirty="0"/>
              <a:t>Loop Diuretics  as Component Cause</a:t>
            </a:r>
          </a:p>
        </p:txBody>
      </p:sp>
      <p:sp>
        <p:nvSpPr>
          <p:cNvPr id="19" name="Oval 18">
            <a:extLst>
              <a:ext uri="{FF2B5EF4-FFF2-40B4-BE49-F238E27FC236}">
                <a16:creationId xmlns:a16="http://schemas.microsoft.com/office/drawing/2014/main" id="{C8418090-C626-EF4C-8D6F-F9799BFE1902}"/>
              </a:ext>
            </a:extLst>
          </p:cNvPr>
          <p:cNvSpPr/>
          <p:nvPr/>
        </p:nvSpPr>
        <p:spPr>
          <a:xfrm>
            <a:off x="845216" y="461585"/>
            <a:ext cx="11346784" cy="64518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DB974B81-9E03-7548-8990-1B1D44792FC2}"/>
              </a:ext>
            </a:extLst>
          </p:cNvPr>
          <p:cNvSpPr txBox="1"/>
          <p:nvPr/>
        </p:nvSpPr>
        <p:spPr>
          <a:xfrm>
            <a:off x="4311114" y="739288"/>
            <a:ext cx="4144911" cy="369332"/>
          </a:xfrm>
          <a:prstGeom prst="rect">
            <a:avLst/>
          </a:prstGeom>
          <a:noFill/>
        </p:spPr>
        <p:txBody>
          <a:bodyPr wrap="square" rtlCol="0">
            <a:spAutoFit/>
          </a:bodyPr>
          <a:lstStyle/>
          <a:p>
            <a:r>
              <a:rPr lang="en-US" dirty="0"/>
              <a:t>All cases of hypercapnic respiratory failure</a:t>
            </a:r>
          </a:p>
        </p:txBody>
      </p:sp>
      <p:sp>
        <p:nvSpPr>
          <p:cNvPr id="22" name="TextBox 21">
            <a:extLst>
              <a:ext uri="{FF2B5EF4-FFF2-40B4-BE49-F238E27FC236}">
                <a16:creationId xmlns:a16="http://schemas.microsoft.com/office/drawing/2014/main" id="{4516B1D3-B293-3E4D-BAED-208F1E991482}"/>
              </a:ext>
            </a:extLst>
          </p:cNvPr>
          <p:cNvSpPr txBox="1"/>
          <p:nvPr/>
        </p:nvSpPr>
        <p:spPr>
          <a:xfrm>
            <a:off x="214122" y="282389"/>
            <a:ext cx="2972424" cy="923330"/>
          </a:xfrm>
          <a:prstGeom prst="rect">
            <a:avLst/>
          </a:prstGeom>
          <a:noFill/>
        </p:spPr>
        <p:txBody>
          <a:bodyPr wrap="square" rtlCol="0">
            <a:spAutoFit/>
          </a:bodyPr>
          <a:lstStyle/>
          <a:p>
            <a:r>
              <a:rPr lang="en-US" dirty="0"/>
              <a:t>Where do we draw this line? (who is included as a ’case’)</a:t>
            </a:r>
          </a:p>
          <a:p>
            <a:r>
              <a:rPr lang="en-US" dirty="0"/>
              <a:t>More on this*</a:t>
            </a:r>
          </a:p>
        </p:txBody>
      </p:sp>
      <p:sp>
        <p:nvSpPr>
          <p:cNvPr id="24" name="TextBox 23">
            <a:extLst>
              <a:ext uri="{FF2B5EF4-FFF2-40B4-BE49-F238E27FC236}">
                <a16:creationId xmlns:a16="http://schemas.microsoft.com/office/drawing/2014/main" id="{DF4D6C89-AF80-0947-A201-60CE4B9BE5AC}"/>
              </a:ext>
            </a:extLst>
          </p:cNvPr>
          <p:cNvSpPr txBox="1"/>
          <p:nvPr/>
        </p:nvSpPr>
        <p:spPr>
          <a:xfrm>
            <a:off x="7271062" y="1353971"/>
            <a:ext cx="2192394" cy="646331"/>
          </a:xfrm>
          <a:prstGeom prst="rect">
            <a:avLst/>
          </a:prstGeom>
          <a:noFill/>
        </p:spPr>
        <p:txBody>
          <a:bodyPr wrap="square" rtlCol="0">
            <a:spAutoFit/>
          </a:bodyPr>
          <a:lstStyle/>
          <a:p>
            <a:r>
              <a:rPr lang="en-US" dirty="0"/>
              <a:t>Sleep Apnea as Component Cause</a:t>
            </a:r>
          </a:p>
        </p:txBody>
      </p:sp>
      <p:cxnSp>
        <p:nvCxnSpPr>
          <p:cNvPr id="25" name="Straight Arrow Connector 24">
            <a:extLst>
              <a:ext uri="{FF2B5EF4-FFF2-40B4-BE49-F238E27FC236}">
                <a16:creationId xmlns:a16="http://schemas.microsoft.com/office/drawing/2014/main" id="{B6F92554-FDB1-AA43-B143-D7F337B8606D}"/>
              </a:ext>
            </a:extLst>
          </p:cNvPr>
          <p:cNvCxnSpPr>
            <a:cxnSpLocks/>
          </p:cNvCxnSpPr>
          <p:nvPr/>
        </p:nvCxnSpPr>
        <p:spPr>
          <a:xfrm>
            <a:off x="2214368" y="1017126"/>
            <a:ext cx="219278" cy="24831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211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D6CA-F5CF-0F44-A72C-B5A4A2ECCF04}"/>
              </a:ext>
            </a:extLst>
          </p:cNvPr>
          <p:cNvSpPr>
            <a:spLocks noGrp="1"/>
          </p:cNvSpPr>
          <p:nvPr>
            <p:ph type="title"/>
          </p:nvPr>
        </p:nvSpPr>
        <p:spPr/>
        <p:txBody>
          <a:bodyPr>
            <a:normAutofit/>
          </a:bodyPr>
          <a:lstStyle/>
          <a:p>
            <a:r>
              <a:rPr lang="en-US" dirty="0"/>
              <a:t>How is the current literature identifying hypercapnia? </a:t>
            </a:r>
          </a:p>
        </p:txBody>
      </p:sp>
      <p:pic>
        <p:nvPicPr>
          <p:cNvPr id="4" name="Picture 3">
            <a:extLst>
              <a:ext uri="{FF2B5EF4-FFF2-40B4-BE49-F238E27FC236}">
                <a16:creationId xmlns:a16="http://schemas.microsoft.com/office/drawing/2014/main" id="{9C6B328C-79CA-2F40-8959-544A09A21A19}"/>
              </a:ext>
            </a:extLst>
          </p:cNvPr>
          <p:cNvPicPr>
            <a:picLocks noChangeAspect="1"/>
          </p:cNvPicPr>
          <p:nvPr/>
        </p:nvPicPr>
        <p:blipFill>
          <a:blip r:embed="rId3"/>
          <a:stretch>
            <a:fillRect/>
          </a:stretch>
        </p:blipFill>
        <p:spPr>
          <a:xfrm>
            <a:off x="277906" y="1583579"/>
            <a:ext cx="7668635" cy="2835274"/>
          </a:xfrm>
          <a:prstGeom prst="rect">
            <a:avLst/>
          </a:prstGeom>
        </p:spPr>
      </p:pic>
      <p:sp>
        <p:nvSpPr>
          <p:cNvPr id="5" name="Content Placeholder 2">
            <a:extLst>
              <a:ext uri="{FF2B5EF4-FFF2-40B4-BE49-F238E27FC236}">
                <a16:creationId xmlns:a16="http://schemas.microsoft.com/office/drawing/2014/main" id="{799684D9-5AE2-6B45-B6DE-9F6083A37282}"/>
              </a:ext>
            </a:extLst>
          </p:cNvPr>
          <p:cNvSpPr>
            <a:spLocks noGrp="1"/>
          </p:cNvSpPr>
          <p:nvPr>
            <p:ph idx="1"/>
          </p:nvPr>
        </p:nvSpPr>
        <p:spPr>
          <a:xfrm>
            <a:off x="2555756" y="4533416"/>
            <a:ext cx="9968753" cy="2546257"/>
          </a:xfrm>
        </p:spPr>
        <p:txBody>
          <a:bodyPr>
            <a:normAutofit fontScale="77500" lnSpcReduction="20000"/>
          </a:bodyPr>
          <a:lstStyle/>
          <a:p>
            <a:pPr marL="0" indent="0">
              <a:buNone/>
            </a:pPr>
            <a:r>
              <a:rPr lang="en-US" dirty="0"/>
              <a:t>Admitted (ICU or floor) with one of the following diagnostic codes:</a:t>
            </a:r>
          </a:p>
          <a:p>
            <a:r>
              <a:rPr lang="en-US" dirty="0"/>
              <a:t>J96.02 (acute hypercapnic respiratory failure)</a:t>
            </a:r>
          </a:p>
          <a:p>
            <a:r>
              <a:rPr lang="en-US" dirty="0"/>
              <a:t>J96.22 (acute and chronic respiratory failure with hypercapnia)</a:t>
            </a:r>
          </a:p>
          <a:p>
            <a:r>
              <a:rPr lang="en-US" dirty="0"/>
              <a:t>J96.92 (respiratory failure </a:t>
            </a:r>
            <a:r>
              <a:rPr lang="en-US" dirty="0" err="1"/>
              <a:t>unspecifed</a:t>
            </a:r>
            <a:r>
              <a:rPr lang="en-US" dirty="0"/>
              <a:t> with hypercapnia)</a:t>
            </a:r>
          </a:p>
          <a:p>
            <a:r>
              <a:rPr lang="en-US" dirty="0"/>
              <a:t>J96.12 (chronic respiratory failure with hypercapnia)</a:t>
            </a:r>
          </a:p>
          <a:p>
            <a:r>
              <a:rPr lang="en-US" dirty="0"/>
              <a:t>E66.2 (morbid obesity with hypoventilation)</a:t>
            </a:r>
          </a:p>
          <a:p>
            <a:pPr marL="0" indent="0">
              <a:buNone/>
            </a:pPr>
            <a:r>
              <a:rPr lang="en-US" dirty="0"/>
              <a:t> </a:t>
            </a:r>
          </a:p>
          <a:p>
            <a:pPr marL="457200" lvl="1" indent="0">
              <a:buNone/>
            </a:pPr>
            <a:endParaRPr lang="en-US" dirty="0"/>
          </a:p>
          <a:p>
            <a:pPr marL="457200" lvl="1" indent="0">
              <a:buNone/>
            </a:pPr>
            <a:endParaRPr lang="en-US" dirty="0"/>
          </a:p>
        </p:txBody>
      </p:sp>
      <p:sp>
        <p:nvSpPr>
          <p:cNvPr id="6" name="Content Placeholder 2">
            <a:extLst>
              <a:ext uri="{FF2B5EF4-FFF2-40B4-BE49-F238E27FC236}">
                <a16:creationId xmlns:a16="http://schemas.microsoft.com/office/drawing/2014/main" id="{D3DE5BCF-1E1D-8C46-BC06-BEDC95F8CF1D}"/>
              </a:ext>
            </a:extLst>
          </p:cNvPr>
          <p:cNvSpPr txBox="1">
            <a:spLocks/>
          </p:cNvSpPr>
          <p:nvPr/>
        </p:nvSpPr>
        <p:spPr>
          <a:xfrm>
            <a:off x="8236527" y="1969706"/>
            <a:ext cx="3677567" cy="482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Diagnostic Code-Based</a:t>
            </a:r>
          </a:p>
        </p:txBody>
      </p:sp>
    </p:spTree>
    <p:extLst>
      <p:ext uri="{BB962C8B-B14F-4D97-AF65-F5344CB8AC3E}">
        <p14:creationId xmlns:p14="http://schemas.microsoft.com/office/powerpoint/2010/main" val="1293539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D6CA-F5CF-0F44-A72C-B5A4A2ECCF04}"/>
              </a:ext>
            </a:extLst>
          </p:cNvPr>
          <p:cNvSpPr>
            <a:spLocks noGrp="1"/>
          </p:cNvSpPr>
          <p:nvPr>
            <p:ph type="title"/>
          </p:nvPr>
        </p:nvSpPr>
        <p:spPr/>
        <p:txBody>
          <a:bodyPr/>
          <a:lstStyle/>
          <a:p>
            <a:r>
              <a:rPr lang="en-US" dirty="0"/>
              <a:t>Currently, how is hypercapnia identified? </a:t>
            </a:r>
          </a:p>
        </p:txBody>
      </p:sp>
      <p:sp>
        <p:nvSpPr>
          <p:cNvPr id="10" name="Content Placeholder 2">
            <a:extLst>
              <a:ext uri="{FF2B5EF4-FFF2-40B4-BE49-F238E27FC236}">
                <a16:creationId xmlns:a16="http://schemas.microsoft.com/office/drawing/2014/main" id="{A60EFF17-EDCC-CD4B-AE4E-C41700A54FF7}"/>
              </a:ext>
            </a:extLst>
          </p:cNvPr>
          <p:cNvSpPr txBox="1">
            <a:spLocks/>
          </p:cNvSpPr>
          <p:nvPr/>
        </p:nvSpPr>
        <p:spPr>
          <a:xfrm>
            <a:off x="9933709" y="1969706"/>
            <a:ext cx="1980385" cy="482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Lab-Based </a:t>
            </a:r>
          </a:p>
        </p:txBody>
      </p:sp>
      <p:pic>
        <p:nvPicPr>
          <p:cNvPr id="11" name="Picture 10">
            <a:extLst>
              <a:ext uri="{FF2B5EF4-FFF2-40B4-BE49-F238E27FC236}">
                <a16:creationId xmlns:a16="http://schemas.microsoft.com/office/drawing/2014/main" id="{2DC751C1-9AF7-5D4A-8C2F-650A36CFFA9A}"/>
              </a:ext>
            </a:extLst>
          </p:cNvPr>
          <p:cNvPicPr>
            <a:picLocks noChangeAspect="1"/>
          </p:cNvPicPr>
          <p:nvPr/>
        </p:nvPicPr>
        <p:blipFill>
          <a:blip r:embed="rId3"/>
          <a:stretch>
            <a:fillRect/>
          </a:stretch>
        </p:blipFill>
        <p:spPr>
          <a:xfrm>
            <a:off x="28516" y="2369126"/>
            <a:ext cx="8826500" cy="3213100"/>
          </a:xfrm>
          <a:prstGeom prst="rect">
            <a:avLst/>
          </a:prstGeom>
        </p:spPr>
      </p:pic>
      <p:sp>
        <p:nvSpPr>
          <p:cNvPr id="12" name="Content Placeholder 2">
            <a:extLst>
              <a:ext uri="{FF2B5EF4-FFF2-40B4-BE49-F238E27FC236}">
                <a16:creationId xmlns:a16="http://schemas.microsoft.com/office/drawing/2014/main" id="{EB872F2F-328C-1848-BEC7-9DDACCE5CDA4}"/>
              </a:ext>
            </a:extLst>
          </p:cNvPr>
          <p:cNvSpPr>
            <a:spLocks noGrp="1"/>
          </p:cNvSpPr>
          <p:nvPr>
            <p:ph idx="1"/>
          </p:nvPr>
        </p:nvSpPr>
        <p:spPr>
          <a:xfrm>
            <a:off x="5291292" y="3583999"/>
            <a:ext cx="6858336" cy="1081135"/>
          </a:xfrm>
        </p:spPr>
        <p:txBody>
          <a:bodyPr>
            <a:normAutofit fontScale="92500"/>
          </a:bodyPr>
          <a:lstStyle/>
          <a:p>
            <a:pPr marL="0" indent="0">
              <a:buNone/>
            </a:pPr>
            <a:r>
              <a:rPr lang="en-US" dirty="0"/>
              <a:t>Admitted to hospital (Floor or ICU) with ABG showing PaCO2 over 45 mmHg and pH 7.35-7.45</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439513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019E07-7758-7F4B-88EC-4DD5BB9BEC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05"/>
          <a:stretch/>
        </p:blipFill>
        <p:spPr>
          <a:xfrm>
            <a:off x="96980" y="2452256"/>
            <a:ext cx="8444006" cy="1953489"/>
          </a:xfrm>
          <a:prstGeom prst="rect">
            <a:avLst/>
          </a:prstGeom>
        </p:spPr>
      </p:pic>
      <p:sp>
        <p:nvSpPr>
          <p:cNvPr id="2" name="Title 1">
            <a:extLst>
              <a:ext uri="{FF2B5EF4-FFF2-40B4-BE49-F238E27FC236}">
                <a16:creationId xmlns:a16="http://schemas.microsoft.com/office/drawing/2014/main" id="{1BF8D6CA-F5CF-0F44-A72C-B5A4A2ECCF04}"/>
              </a:ext>
            </a:extLst>
          </p:cNvPr>
          <p:cNvSpPr>
            <a:spLocks noGrp="1"/>
          </p:cNvSpPr>
          <p:nvPr>
            <p:ph type="title"/>
          </p:nvPr>
        </p:nvSpPr>
        <p:spPr/>
        <p:txBody>
          <a:bodyPr/>
          <a:lstStyle/>
          <a:p>
            <a:r>
              <a:rPr lang="en-US" dirty="0"/>
              <a:t>Currently, how is hypercapnia identified? </a:t>
            </a:r>
          </a:p>
        </p:txBody>
      </p:sp>
      <p:sp>
        <p:nvSpPr>
          <p:cNvPr id="10" name="Content Placeholder 2">
            <a:extLst>
              <a:ext uri="{FF2B5EF4-FFF2-40B4-BE49-F238E27FC236}">
                <a16:creationId xmlns:a16="http://schemas.microsoft.com/office/drawing/2014/main" id="{A60EFF17-EDCC-CD4B-AE4E-C41700A54FF7}"/>
              </a:ext>
            </a:extLst>
          </p:cNvPr>
          <p:cNvSpPr txBox="1">
            <a:spLocks/>
          </p:cNvSpPr>
          <p:nvPr/>
        </p:nvSpPr>
        <p:spPr>
          <a:xfrm>
            <a:off x="8908473" y="1969706"/>
            <a:ext cx="3005621" cy="1325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Lab and procedure code-Based </a:t>
            </a:r>
          </a:p>
        </p:txBody>
      </p:sp>
      <p:sp>
        <p:nvSpPr>
          <p:cNvPr id="8" name="Content Placeholder 2">
            <a:extLst>
              <a:ext uri="{FF2B5EF4-FFF2-40B4-BE49-F238E27FC236}">
                <a16:creationId xmlns:a16="http://schemas.microsoft.com/office/drawing/2014/main" id="{65524ED7-379A-0F4C-BEFD-F3D9D98DB730}"/>
              </a:ext>
            </a:extLst>
          </p:cNvPr>
          <p:cNvSpPr>
            <a:spLocks noGrp="1"/>
          </p:cNvSpPr>
          <p:nvPr>
            <p:ph idx="1"/>
          </p:nvPr>
        </p:nvSpPr>
        <p:spPr>
          <a:xfrm>
            <a:off x="3717092" y="4736446"/>
            <a:ext cx="9260541" cy="3512857"/>
          </a:xfrm>
        </p:spPr>
        <p:txBody>
          <a:bodyPr/>
          <a:lstStyle/>
          <a:p>
            <a:r>
              <a:rPr lang="en-US" dirty="0"/>
              <a:t>Admitted to the ICU</a:t>
            </a:r>
          </a:p>
          <a:p>
            <a:r>
              <a:rPr lang="en-US" dirty="0"/>
              <a:t>PaCO2 greater than 47.25 mmHg</a:t>
            </a:r>
          </a:p>
          <a:p>
            <a:r>
              <a:rPr lang="en-US" dirty="0"/>
              <a:t>Procedure code for non-invasive ventilation or invasive mechanical ventilation initiation</a:t>
            </a:r>
          </a:p>
        </p:txBody>
      </p:sp>
    </p:spTree>
    <p:extLst>
      <p:ext uri="{BB962C8B-B14F-4D97-AF65-F5344CB8AC3E}">
        <p14:creationId xmlns:p14="http://schemas.microsoft.com/office/powerpoint/2010/main" val="501326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51309D-2EFE-D149-90D9-164EB8C64C36}"/>
              </a:ext>
            </a:extLst>
          </p:cNvPr>
          <p:cNvSpPr>
            <a:spLocks noGrp="1"/>
          </p:cNvSpPr>
          <p:nvPr>
            <p:ph idx="1"/>
          </p:nvPr>
        </p:nvSpPr>
        <p:spPr>
          <a:xfrm>
            <a:off x="591065" y="4219832"/>
            <a:ext cx="10515600" cy="4351338"/>
          </a:xfrm>
        </p:spPr>
        <p:txBody>
          <a:bodyPr/>
          <a:lstStyle/>
          <a:p>
            <a:r>
              <a:rPr lang="en-US" dirty="0"/>
              <a:t>Inpatients (ICU or Floor)</a:t>
            </a:r>
          </a:p>
          <a:p>
            <a:r>
              <a:rPr lang="en-US" dirty="0"/>
              <a:t>All patients with an initial ABG PaCO2 over 45, “excluded iatrogenic causes/sedation”. </a:t>
            </a:r>
          </a:p>
        </p:txBody>
      </p:sp>
      <p:pic>
        <p:nvPicPr>
          <p:cNvPr id="4" name="Picture 3">
            <a:extLst>
              <a:ext uri="{FF2B5EF4-FFF2-40B4-BE49-F238E27FC236}">
                <a16:creationId xmlns:a16="http://schemas.microsoft.com/office/drawing/2014/main" id="{EB739A4F-7253-25FF-D12F-9151928D259A}"/>
              </a:ext>
            </a:extLst>
          </p:cNvPr>
          <p:cNvPicPr>
            <a:picLocks noChangeAspect="1"/>
          </p:cNvPicPr>
          <p:nvPr/>
        </p:nvPicPr>
        <p:blipFill>
          <a:blip r:embed="rId3"/>
          <a:stretch>
            <a:fillRect/>
          </a:stretch>
        </p:blipFill>
        <p:spPr>
          <a:xfrm>
            <a:off x="4364214" y="1690524"/>
            <a:ext cx="7639967" cy="2523130"/>
          </a:xfrm>
          <a:prstGeom prst="rect">
            <a:avLst/>
          </a:prstGeom>
        </p:spPr>
      </p:pic>
      <p:sp>
        <p:nvSpPr>
          <p:cNvPr id="5" name="Title 1">
            <a:extLst>
              <a:ext uri="{FF2B5EF4-FFF2-40B4-BE49-F238E27FC236}">
                <a16:creationId xmlns:a16="http://schemas.microsoft.com/office/drawing/2014/main" id="{6DDEC537-9884-47F9-DD7A-A74FA5D5270A}"/>
              </a:ext>
            </a:extLst>
          </p:cNvPr>
          <p:cNvSpPr>
            <a:spLocks noGrp="1"/>
          </p:cNvSpPr>
          <p:nvPr>
            <p:ph type="title"/>
          </p:nvPr>
        </p:nvSpPr>
        <p:spPr>
          <a:xfrm>
            <a:off x="838200" y="365125"/>
            <a:ext cx="10515600" cy="1325563"/>
          </a:xfrm>
        </p:spPr>
        <p:txBody>
          <a:bodyPr/>
          <a:lstStyle/>
          <a:p>
            <a:r>
              <a:rPr lang="en-US" dirty="0"/>
              <a:t>Currently, how is hypercapnia identified? </a:t>
            </a:r>
          </a:p>
        </p:txBody>
      </p:sp>
      <p:sp>
        <p:nvSpPr>
          <p:cNvPr id="6" name="Content Placeholder 2">
            <a:extLst>
              <a:ext uri="{FF2B5EF4-FFF2-40B4-BE49-F238E27FC236}">
                <a16:creationId xmlns:a16="http://schemas.microsoft.com/office/drawing/2014/main" id="{8B0EACB7-45A4-FE00-3067-5E1C4A017841}"/>
              </a:ext>
            </a:extLst>
          </p:cNvPr>
          <p:cNvSpPr txBox="1">
            <a:spLocks/>
          </p:cNvSpPr>
          <p:nvPr/>
        </p:nvSpPr>
        <p:spPr>
          <a:xfrm>
            <a:off x="462973" y="1975387"/>
            <a:ext cx="3005621" cy="1325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Lab-based, with additional review </a:t>
            </a:r>
          </a:p>
        </p:txBody>
      </p:sp>
    </p:spTree>
    <p:extLst>
      <p:ext uri="{BB962C8B-B14F-4D97-AF65-F5344CB8AC3E}">
        <p14:creationId xmlns:p14="http://schemas.microsoft.com/office/powerpoint/2010/main" val="3925650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EE3D-C3CC-174B-9495-F426CACC4D8F}"/>
              </a:ext>
            </a:extLst>
          </p:cNvPr>
          <p:cNvSpPr>
            <a:spLocks noGrp="1"/>
          </p:cNvSpPr>
          <p:nvPr>
            <p:ph type="title"/>
          </p:nvPr>
        </p:nvSpPr>
        <p:spPr/>
        <p:txBody>
          <a:bodyPr/>
          <a:lstStyle/>
          <a:p>
            <a:r>
              <a:rPr lang="en-US" dirty="0"/>
              <a:t>Project 1: Hypotheses</a:t>
            </a:r>
          </a:p>
        </p:txBody>
      </p:sp>
      <p:sp>
        <p:nvSpPr>
          <p:cNvPr id="3" name="Content Placeholder 2">
            <a:extLst>
              <a:ext uri="{FF2B5EF4-FFF2-40B4-BE49-F238E27FC236}">
                <a16:creationId xmlns:a16="http://schemas.microsoft.com/office/drawing/2014/main" id="{52394588-96B7-6942-9ACE-E0A0ACCDFE28}"/>
              </a:ext>
            </a:extLst>
          </p:cNvPr>
          <p:cNvSpPr>
            <a:spLocks noGrp="1"/>
          </p:cNvSpPr>
          <p:nvPr>
            <p:ph idx="1"/>
          </p:nvPr>
        </p:nvSpPr>
        <p:spPr>
          <a:xfrm>
            <a:off x="838200" y="1637367"/>
            <a:ext cx="10515600" cy="4351338"/>
          </a:xfrm>
        </p:spPr>
        <p:txBody>
          <a:bodyPr>
            <a:normAutofit fontScale="92500"/>
          </a:bodyPr>
          <a:lstStyle/>
          <a:p>
            <a:r>
              <a:rPr lang="en-US" dirty="0"/>
              <a:t>The methods used in prior studies of hypercapnic respiratory failure identify different patients</a:t>
            </a:r>
          </a:p>
          <a:p>
            <a:pPr lvl="1"/>
            <a:r>
              <a:rPr lang="en-US" b="1" dirty="0"/>
              <a:t>Hypothesis 1: </a:t>
            </a:r>
            <a:r>
              <a:rPr lang="en-US" dirty="0"/>
              <a:t>the sensitivity (aka recall) and positive predictive value (aka precision) for both </a:t>
            </a:r>
            <a:r>
              <a:rPr lang="en-US" b="1" dirty="0"/>
              <a:t>billing code</a:t>
            </a:r>
            <a:r>
              <a:rPr lang="en-US" dirty="0"/>
              <a:t>- and </a:t>
            </a:r>
            <a:r>
              <a:rPr lang="en-US" b="1" dirty="0"/>
              <a:t>procedural code-based</a:t>
            </a:r>
            <a:r>
              <a:rPr lang="en-US" dirty="0"/>
              <a:t> identification of hypercapnic respiratory failure will be below 80%, when compared to </a:t>
            </a:r>
            <a:r>
              <a:rPr lang="en-US" b="1" dirty="0"/>
              <a:t>blood gas-based</a:t>
            </a:r>
            <a:r>
              <a:rPr lang="en-US" dirty="0"/>
              <a:t> identification as the reference standard.</a:t>
            </a:r>
          </a:p>
          <a:p>
            <a:pPr marL="457200" lvl="1" indent="0">
              <a:buNone/>
            </a:pPr>
            <a:endParaRPr lang="en-US" dirty="0"/>
          </a:p>
          <a:p>
            <a:r>
              <a:rPr lang="en-US" dirty="0"/>
              <a:t>The populations identified by differ in risk for outcomes of interest, which hampers interpretation of these studies.</a:t>
            </a:r>
          </a:p>
          <a:p>
            <a:pPr lvl="1"/>
            <a:r>
              <a:rPr lang="en-US" b="1" dirty="0"/>
              <a:t>Hypothesis 2: </a:t>
            </a:r>
            <a:r>
              <a:rPr lang="en-US" dirty="0"/>
              <a:t>The distribution of age, ethnicity, BMI, </a:t>
            </a:r>
            <a:r>
              <a:rPr lang="en-US" dirty="0" err="1"/>
              <a:t>Elixhauser</a:t>
            </a:r>
            <a:r>
              <a:rPr lang="en-US" dirty="0"/>
              <a:t> comorbidity score, and frequency of coexisting diagnoses (OSA, opiate use disorder, COPD, CHF, and neuromuscular disease) will differ between the cohorts identified by each method.</a:t>
            </a:r>
          </a:p>
          <a:p>
            <a:pPr marL="457200" lvl="1" indent="0">
              <a:buNone/>
            </a:pPr>
            <a:endParaRPr lang="en-US" dirty="0"/>
          </a:p>
        </p:txBody>
      </p:sp>
    </p:spTree>
    <p:extLst>
      <p:ext uri="{BB962C8B-B14F-4D97-AF65-F5344CB8AC3E}">
        <p14:creationId xmlns:p14="http://schemas.microsoft.com/office/powerpoint/2010/main" val="343140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CE5-1D97-F67C-58F3-A8F8B61975D7}"/>
              </a:ext>
            </a:extLst>
          </p:cNvPr>
          <p:cNvSpPr>
            <a:spLocks noGrp="1"/>
          </p:cNvSpPr>
          <p:nvPr>
            <p:ph type="title"/>
          </p:nvPr>
        </p:nvSpPr>
        <p:spPr/>
        <p:txBody>
          <a:bodyPr/>
          <a:lstStyle/>
          <a:p>
            <a:r>
              <a:rPr lang="en-US" dirty="0"/>
              <a:t>Pathogenesis</a:t>
            </a:r>
          </a:p>
        </p:txBody>
      </p:sp>
      <p:cxnSp>
        <p:nvCxnSpPr>
          <p:cNvPr id="5" name="Straight Connector 4">
            <a:extLst>
              <a:ext uri="{FF2B5EF4-FFF2-40B4-BE49-F238E27FC236}">
                <a16:creationId xmlns:a16="http://schemas.microsoft.com/office/drawing/2014/main" id="{B19F82C6-A0CD-573A-9D15-2226A5337A83}"/>
              </a:ext>
            </a:extLst>
          </p:cNvPr>
          <p:cNvCxnSpPr/>
          <p:nvPr/>
        </p:nvCxnSpPr>
        <p:spPr>
          <a:xfrm>
            <a:off x="1190171" y="5573486"/>
            <a:ext cx="100293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A6BB6-38EF-174B-EA5E-E8D715621B5E}"/>
              </a:ext>
            </a:extLst>
          </p:cNvPr>
          <p:cNvCxnSpPr/>
          <p:nvPr/>
        </p:nvCxnSpPr>
        <p:spPr>
          <a:xfrm flipV="1">
            <a:off x="1669142"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26F3-5FD8-A984-1E8B-A60C528A13E6}"/>
              </a:ext>
            </a:extLst>
          </p:cNvPr>
          <p:cNvCxnSpPr/>
          <p:nvPr/>
        </p:nvCxnSpPr>
        <p:spPr>
          <a:xfrm flipV="1">
            <a:off x="5682343"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34630-A6F0-0C43-C1FD-9BADD682163F}"/>
              </a:ext>
            </a:extLst>
          </p:cNvPr>
          <p:cNvCxnSpPr/>
          <p:nvPr/>
        </p:nvCxnSpPr>
        <p:spPr>
          <a:xfrm flipV="1">
            <a:off x="10827657"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362EA3-9C64-8014-C06D-A1A34D826F10}"/>
              </a:ext>
            </a:extLst>
          </p:cNvPr>
          <p:cNvSpPr txBox="1"/>
          <p:nvPr/>
        </p:nvSpPr>
        <p:spPr>
          <a:xfrm>
            <a:off x="3257551" y="5842783"/>
            <a:ext cx="1059542" cy="369332"/>
          </a:xfrm>
          <a:prstGeom prst="rect">
            <a:avLst/>
          </a:prstGeom>
          <a:noFill/>
        </p:spPr>
        <p:txBody>
          <a:bodyPr wrap="square" rtlCol="0">
            <a:spAutoFit/>
          </a:bodyPr>
          <a:lstStyle/>
          <a:p>
            <a:r>
              <a:rPr lang="en-US" dirty="0"/>
              <a:t>Asleep</a:t>
            </a:r>
          </a:p>
        </p:txBody>
      </p:sp>
      <p:sp>
        <p:nvSpPr>
          <p:cNvPr id="13" name="TextBox 12">
            <a:extLst>
              <a:ext uri="{FF2B5EF4-FFF2-40B4-BE49-F238E27FC236}">
                <a16:creationId xmlns:a16="http://schemas.microsoft.com/office/drawing/2014/main" id="{45806601-4A39-29A4-91C7-B248DDA626BA}"/>
              </a:ext>
            </a:extLst>
          </p:cNvPr>
          <p:cNvSpPr txBox="1"/>
          <p:nvPr/>
        </p:nvSpPr>
        <p:spPr>
          <a:xfrm>
            <a:off x="8097156" y="5842783"/>
            <a:ext cx="1059542" cy="369332"/>
          </a:xfrm>
          <a:prstGeom prst="rect">
            <a:avLst/>
          </a:prstGeom>
          <a:noFill/>
        </p:spPr>
        <p:txBody>
          <a:bodyPr wrap="square" rtlCol="0">
            <a:spAutoFit/>
          </a:bodyPr>
          <a:lstStyle/>
          <a:p>
            <a:r>
              <a:rPr lang="en-US" dirty="0"/>
              <a:t>Awake</a:t>
            </a:r>
          </a:p>
        </p:txBody>
      </p:sp>
      <p:cxnSp>
        <p:nvCxnSpPr>
          <p:cNvPr id="14" name="Straight Connector 13">
            <a:extLst>
              <a:ext uri="{FF2B5EF4-FFF2-40B4-BE49-F238E27FC236}">
                <a16:creationId xmlns:a16="http://schemas.microsoft.com/office/drawing/2014/main" id="{60895D9C-3257-0830-0179-8476655F78FD}"/>
              </a:ext>
            </a:extLst>
          </p:cNvPr>
          <p:cNvCxnSpPr/>
          <p:nvPr/>
        </p:nvCxnSpPr>
        <p:spPr>
          <a:xfrm flipV="1">
            <a:off x="4376060"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97C667-5F8D-6937-3246-C2BB7E9871BF}"/>
              </a:ext>
            </a:extLst>
          </p:cNvPr>
          <p:cNvCxnSpPr/>
          <p:nvPr/>
        </p:nvCxnSpPr>
        <p:spPr>
          <a:xfrm flipV="1">
            <a:off x="5130801"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32F30C-07A0-F66D-7A0E-2A142A11D758}"/>
              </a:ext>
            </a:extLst>
          </p:cNvPr>
          <p:cNvSpPr txBox="1"/>
          <p:nvPr/>
        </p:nvSpPr>
        <p:spPr>
          <a:xfrm>
            <a:off x="4477658" y="5796784"/>
            <a:ext cx="1059542" cy="369332"/>
          </a:xfrm>
          <a:prstGeom prst="rect">
            <a:avLst/>
          </a:prstGeom>
          <a:noFill/>
        </p:spPr>
        <p:txBody>
          <a:bodyPr wrap="square" rtlCol="0">
            <a:spAutoFit/>
          </a:bodyPr>
          <a:lstStyle/>
          <a:p>
            <a:r>
              <a:rPr lang="en-US" dirty="0">
                <a:solidFill>
                  <a:schemeClr val="tx1">
                    <a:lumMod val="50000"/>
                    <a:lumOff val="50000"/>
                  </a:schemeClr>
                </a:solidFill>
              </a:rPr>
              <a:t>REM</a:t>
            </a:r>
          </a:p>
        </p:txBody>
      </p:sp>
      <p:sp>
        <p:nvSpPr>
          <p:cNvPr id="17" name="TextBox 16">
            <a:extLst>
              <a:ext uri="{FF2B5EF4-FFF2-40B4-BE49-F238E27FC236}">
                <a16:creationId xmlns:a16="http://schemas.microsoft.com/office/drawing/2014/main" id="{16E46C68-1DCA-9747-5A22-4D05FD4FB1D3}"/>
              </a:ext>
            </a:extLst>
          </p:cNvPr>
          <p:cNvSpPr txBox="1"/>
          <p:nvPr/>
        </p:nvSpPr>
        <p:spPr>
          <a:xfrm rot="16200000">
            <a:off x="-435878" y="3570450"/>
            <a:ext cx="1945818" cy="369332"/>
          </a:xfrm>
          <a:prstGeom prst="rect">
            <a:avLst/>
          </a:prstGeom>
          <a:noFill/>
        </p:spPr>
        <p:txBody>
          <a:bodyPr wrap="square" rtlCol="0">
            <a:spAutoFit/>
          </a:bodyPr>
          <a:lstStyle/>
          <a:p>
            <a:r>
              <a:rPr lang="en-US" dirty="0"/>
              <a:t>CO2 Level: Solid</a:t>
            </a:r>
          </a:p>
        </p:txBody>
      </p:sp>
      <p:pic>
        <p:nvPicPr>
          <p:cNvPr id="18" name="Picture 17">
            <a:extLst>
              <a:ext uri="{FF2B5EF4-FFF2-40B4-BE49-F238E27FC236}">
                <a16:creationId xmlns:a16="http://schemas.microsoft.com/office/drawing/2014/main" id="{45FC8DAF-59EA-05B7-BAFB-6F78D56A8239}"/>
              </a:ext>
            </a:extLst>
          </p:cNvPr>
          <p:cNvPicPr>
            <a:picLocks noChangeAspect="1"/>
          </p:cNvPicPr>
          <p:nvPr/>
        </p:nvPicPr>
        <p:blipFill>
          <a:blip r:embed="rId3"/>
          <a:stretch>
            <a:fillRect/>
          </a:stretch>
        </p:blipFill>
        <p:spPr>
          <a:xfrm>
            <a:off x="6403521" y="127907"/>
            <a:ext cx="4203700" cy="2654300"/>
          </a:xfrm>
          <a:prstGeom prst="rect">
            <a:avLst/>
          </a:prstGeom>
        </p:spPr>
      </p:pic>
      <p:cxnSp>
        <p:nvCxnSpPr>
          <p:cNvPr id="20" name="Straight Connector 19">
            <a:extLst>
              <a:ext uri="{FF2B5EF4-FFF2-40B4-BE49-F238E27FC236}">
                <a16:creationId xmlns:a16="http://schemas.microsoft.com/office/drawing/2014/main" id="{3FA5C3F6-AEA8-F206-7EF7-326E4327341D}"/>
              </a:ext>
            </a:extLst>
          </p:cNvPr>
          <p:cNvCxnSpPr>
            <a:cxnSpLocks/>
          </p:cNvCxnSpPr>
          <p:nvPr/>
        </p:nvCxnSpPr>
        <p:spPr>
          <a:xfrm>
            <a:off x="1669142" y="4978402"/>
            <a:ext cx="270691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48A9D7-A925-3EA0-8FF9-9B0C0C0E34F1}"/>
              </a:ext>
            </a:extLst>
          </p:cNvPr>
          <p:cNvCxnSpPr>
            <a:cxnSpLocks/>
          </p:cNvCxnSpPr>
          <p:nvPr/>
        </p:nvCxnSpPr>
        <p:spPr>
          <a:xfrm>
            <a:off x="4376060" y="4800595"/>
            <a:ext cx="75474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F68A3-CB12-C0A5-3C01-79C6AE7D339B}"/>
              </a:ext>
            </a:extLst>
          </p:cNvPr>
          <p:cNvCxnSpPr>
            <a:cxnSpLocks/>
          </p:cNvCxnSpPr>
          <p:nvPr/>
        </p:nvCxnSpPr>
        <p:spPr>
          <a:xfrm>
            <a:off x="5159829" y="4978402"/>
            <a:ext cx="52251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EB229-DD3C-4A7E-E6F2-1081FC051987}"/>
              </a:ext>
            </a:extLst>
          </p:cNvPr>
          <p:cNvCxnSpPr>
            <a:cxnSpLocks/>
          </p:cNvCxnSpPr>
          <p:nvPr/>
        </p:nvCxnSpPr>
        <p:spPr>
          <a:xfrm>
            <a:off x="5718629" y="5083625"/>
            <a:ext cx="510902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D7F0AA-CBCB-21BE-7533-583F10FDBD58}"/>
              </a:ext>
            </a:extLst>
          </p:cNvPr>
          <p:cNvSpPr txBox="1"/>
          <p:nvPr/>
        </p:nvSpPr>
        <p:spPr>
          <a:xfrm rot="16200000">
            <a:off x="-142543" y="3478375"/>
            <a:ext cx="2129967" cy="369332"/>
          </a:xfrm>
          <a:prstGeom prst="rect">
            <a:avLst/>
          </a:prstGeom>
          <a:noFill/>
        </p:spPr>
        <p:txBody>
          <a:bodyPr wrap="square" rtlCol="0">
            <a:spAutoFit/>
          </a:bodyPr>
          <a:lstStyle/>
          <a:p>
            <a:r>
              <a:rPr lang="en-US" dirty="0"/>
              <a:t>HCO3- Level: Dashed</a:t>
            </a:r>
          </a:p>
        </p:txBody>
      </p:sp>
      <p:cxnSp>
        <p:nvCxnSpPr>
          <p:cNvPr id="31" name="Straight Connector 30">
            <a:extLst>
              <a:ext uri="{FF2B5EF4-FFF2-40B4-BE49-F238E27FC236}">
                <a16:creationId xmlns:a16="http://schemas.microsoft.com/office/drawing/2014/main" id="{7CFA72E7-B6A8-7E42-8635-B06E87C42661}"/>
              </a:ext>
            </a:extLst>
          </p:cNvPr>
          <p:cNvCxnSpPr>
            <a:cxnSpLocks/>
          </p:cNvCxnSpPr>
          <p:nvPr/>
        </p:nvCxnSpPr>
        <p:spPr>
          <a:xfrm flipV="1">
            <a:off x="1669142" y="4994743"/>
            <a:ext cx="2702380" cy="88882"/>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52FB9C-17EF-3888-4E89-B9885026722A}"/>
              </a:ext>
            </a:extLst>
          </p:cNvPr>
          <p:cNvCxnSpPr>
            <a:cxnSpLocks/>
          </p:cNvCxnSpPr>
          <p:nvPr/>
        </p:nvCxnSpPr>
        <p:spPr>
          <a:xfrm flipV="1">
            <a:off x="4410527" y="4905819"/>
            <a:ext cx="749302" cy="86469"/>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D5A73-824A-7A46-453F-750BEFC5160B}"/>
              </a:ext>
            </a:extLst>
          </p:cNvPr>
          <p:cNvCxnSpPr>
            <a:cxnSpLocks/>
          </p:cNvCxnSpPr>
          <p:nvPr/>
        </p:nvCxnSpPr>
        <p:spPr>
          <a:xfrm>
            <a:off x="5072744" y="4923965"/>
            <a:ext cx="645885" cy="50784"/>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684758-0A3D-24E5-DD4A-F9F62D617805}"/>
              </a:ext>
            </a:extLst>
          </p:cNvPr>
          <p:cNvCxnSpPr>
            <a:cxnSpLocks/>
          </p:cNvCxnSpPr>
          <p:nvPr/>
        </p:nvCxnSpPr>
        <p:spPr>
          <a:xfrm>
            <a:off x="5721349" y="4994743"/>
            <a:ext cx="5106308" cy="88882"/>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8D593-0E6D-7BF6-BBD2-6D1F5C885203}"/>
              </a:ext>
            </a:extLst>
          </p:cNvPr>
          <p:cNvSpPr txBox="1"/>
          <p:nvPr/>
        </p:nvSpPr>
        <p:spPr>
          <a:xfrm>
            <a:off x="1477734" y="1743240"/>
            <a:ext cx="3420834" cy="646331"/>
          </a:xfrm>
          <a:prstGeom prst="rect">
            <a:avLst/>
          </a:prstGeom>
          <a:noFill/>
        </p:spPr>
        <p:txBody>
          <a:bodyPr wrap="square" rtlCol="0">
            <a:spAutoFit/>
          </a:bodyPr>
          <a:lstStyle/>
          <a:p>
            <a:r>
              <a:rPr lang="en-US" dirty="0"/>
              <a:t>ERS Stage 0: At risk if BMI 30+; normal otherwise</a:t>
            </a:r>
          </a:p>
        </p:txBody>
      </p:sp>
    </p:spTree>
    <p:extLst>
      <p:ext uri="{BB962C8B-B14F-4D97-AF65-F5344CB8AC3E}">
        <p14:creationId xmlns:p14="http://schemas.microsoft.com/office/powerpoint/2010/main" val="1848182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FA63-274A-FB47-9E79-B1C14D6990D8}"/>
              </a:ext>
            </a:extLst>
          </p:cNvPr>
          <p:cNvSpPr>
            <a:spLocks noGrp="1"/>
          </p:cNvSpPr>
          <p:nvPr>
            <p:ph type="title"/>
          </p:nvPr>
        </p:nvSpPr>
        <p:spPr/>
        <p:txBody>
          <a:bodyPr/>
          <a:lstStyle/>
          <a:p>
            <a:r>
              <a:rPr lang="en-US" dirty="0"/>
              <a:t>Data source:</a:t>
            </a:r>
            <a:br>
              <a:rPr lang="en-US" dirty="0"/>
            </a:br>
            <a:endParaRPr lang="en-US" dirty="0"/>
          </a:p>
        </p:txBody>
      </p:sp>
      <p:pic>
        <p:nvPicPr>
          <p:cNvPr id="5" name="Picture 4">
            <a:extLst>
              <a:ext uri="{FF2B5EF4-FFF2-40B4-BE49-F238E27FC236}">
                <a16:creationId xmlns:a16="http://schemas.microsoft.com/office/drawing/2014/main" id="{DA24309C-48F7-7343-B118-ADFE8D734F81}"/>
              </a:ext>
            </a:extLst>
          </p:cNvPr>
          <p:cNvPicPr>
            <a:picLocks noChangeAspect="1"/>
          </p:cNvPicPr>
          <p:nvPr/>
        </p:nvPicPr>
        <p:blipFill>
          <a:blip r:embed="rId3"/>
          <a:stretch>
            <a:fillRect/>
          </a:stretch>
        </p:blipFill>
        <p:spPr>
          <a:xfrm>
            <a:off x="5126690" y="367101"/>
            <a:ext cx="4219015" cy="1442867"/>
          </a:xfrm>
          <a:prstGeom prst="rect">
            <a:avLst/>
          </a:prstGeom>
        </p:spPr>
      </p:pic>
      <p:graphicFrame>
        <p:nvGraphicFramePr>
          <p:cNvPr id="3" name="Table 5">
            <a:extLst>
              <a:ext uri="{FF2B5EF4-FFF2-40B4-BE49-F238E27FC236}">
                <a16:creationId xmlns:a16="http://schemas.microsoft.com/office/drawing/2014/main" id="{7892CA39-9485-4B48-ABFD-4CAF5FD0FF55}"/>
              </a:ext>
            </a:extLst>
          </p:cNvPr>
          <p:cNvGraphicFramePr>
            <a:graphicFrameLocks noGrp="1"/>
          </p:cNvGraphicFramePr>
          <p:nvPr>
            <p:extLst>
              <p:ext uri="{D42A27DB-BD31-4B8C-83A1-F6EECF244321}">
                <p14:modId xmlns:p14="http://schemas.microsoft.com/office/powerpoint/2010/main" val="3198028833"/>
              </p:ext>
            </p:extLst>
          </p:nvPr>
        </p:nvGraphicFramePr>
        <p:xfrm>
          <a:off x="691953" y="3472407"/>
          <a:ext cx="8128000" cy="2931160"/>
        </p:xfrm>
        <a:graphic>
          <a:graphicData uri="http://schemas.openxmlformats.org/drawingml/2006/table">
            <a:tbl>
              <a:tblPr firstRow="1" bandRow="1">
                <a:tableStyleId>{C083E6E3-FA7D-4D7B-A595-EF9225AFEA82}</a:tableStyleId>
              </a:tblPr>
              <a:tblGrid>
                <a:gridCol w="4064000">
                  <a:extLst>
                    <a:ext uri="{9D8B030D-6E8A-4147-A177-3AD203B41FA5}">
                      <a16:colId xmlns:a16="http://schemas.microsoft.com/office/drawing/2014/main" val="3566131836"/>
                    </a:ext>
                  </a:extLst>
                </a:gridCol>
                <a:gridCol w="4064000">
                  <a:extLst>
                    <a:ext uri="{9D8B030D-6E8A-4147-A177-3AD203B41FA5}">
                      <a16:colId xmlns:a16="http://schemas.microsoft.com/office/drawing/2014/main" val="886369643"/>
                    </a:ext>
                  </a:extLst>
                </a:gridCol>
              </a:tblGrid>
              <a:tr h="370840">
                <a:tc>
                  <a:txBody>
                    <a:bodyPr/>
                    <a:lstStyle/>
                    <a:p>
                      <a:r>
                        <a:rPr lang="en-US" dirty="0"/>
                        <a:t>Data Available</a:t>
                      </a:r>
                    </a:p>
                  </a:txBody>
                  <a:tcPr/>
                </a:tc>
                <a:tc>
                  <a:txBody>
                    <a:bodyPr/>
                    <a:lstStyle/>
                    <a:p>
                      <a:r>
                        <a:rPr lang="en-US" dirty="0"/>
                        <a:t>Data unavailable</a:t>
                      </a:r>
                    </a:p>
                  </a:txBody>
                  <a:tcPr/>
                </a:tc>
                <a:extLst>
                  <a:ext uri="{0D108BD9-81ED-4DB2-BD59-A6C34878D82A}">
                    <a16:rowId xmlns:a16="http://schemas.microsoft.com/office/drawing/2014/main" val="1681914315"/>
                  </a:ext>
                </a:extLst>
              </a:tr>
              <a:tr h="370840">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Demographics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Diagnosis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Medications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Procedures - what procedures were done. E.g. sleep study code</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Labs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Cancer registry (NAACCR)</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Allergies</a:t>
                      </a:r>
                      <a:endParaRPr lang="en-US" dirty="0"/>
                    </a:p>
                    <a:p>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Some notes*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Diagnostic reports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DICOM image objects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Providers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Departments/clinics</a:t>
                      </a:r>
                      <a:endParaRPr lang="en-US" dirty="0"/>
                    </a:p>
                    <a:p>
                      <a:endParaRPr lang="en-US" dirty="0"/>
                    </a:p>
                  </a:txBody>
                  <a:tcPr/>
                </a:tc>
                <a:extLst>
                  <a:ext uri="{0D108BD9-81ED-4DB2-BD59-A6C34878D82A}">
                    <a16:rowId xmlns:a16="http://schemas.microsoft.com/office/drawing/2014/main" val="3420175816"/>
                  </a:ext>
                </a:extLst>
              </a:tr>
            </a:tbl>
          </a:graphicData>
        </a:graphic>
      </p:graphicFrame>
      <p:sp>
        <p:nvSpPr>
          <p:cNvPr id="6" name="Content Placeholder 2">
            <a:extLst>
              <a:ext uri="{FF2B5EF4-FFF2-40B4-BE49-F238E27FC236}">
                <a16:creationId xmlns:a16="http://schemas.microsoft.com/office/drawing/2014/main" id="{EAD2679D-5D3B-8E4C-A395-CBF0410D7C52}"/>
              </a:ext>
            </a:extLst>
          </p:cNvPr>
          <p:cNvSpPr>
            <a:spLocks noGrp="1"/>
          </p:cNvSpPr>
          <p:nvPr>
            <p:ph idx="1"/>
          </p:nvPr>
        </p:nvSpPr>
        <p:spPr>
          <a:xfrm>
            <a:off x="838200" y="1919754"/>
            <a:ext cx="10515600" cy="1442867"/>
          </a:xfrm>
        </p:spPr>
        <p:txBody>
          <a:bodyPr>
            <a:normAutofit fontScale="85000" lnSpcReduction="20000"/>
          </a:bodyPr>
          <a:lstStyle/>
          <a:p>
            <a:r>
              <a:rPr lang="en-US" dirty="0"/>
              <a:t>69 million MRNs; ~50 academic medical centers (including U of U) </a:t>
            </a:r>
          </a:p>
          <a:p>
            <a:r>
              <a:rPr lang="en-US" dirty="0"/>
              <a:t>De-identified, patient-level data (not PHI, though recommended to be treated as such)</a:t>
            </a:r>
          </a:p>
          <a:p>
            <a:r>
              <a:rPr lang="en-US" dirty="0"/>
              <a:t>Missing Data? </a:t>
            </a:r>
          </a:p>
        </p:txBody>
      </p:sp>
      <p:pic>
        <p:nvPicPr>
          <p:cNvPr id="7" name="Picture 6">
            <a:extLst>
              <a:ext uri="{FF2B5EF4-FFF2-40B4-BE49-F238E27FC236}">
                <a16:creationId xmlns:a16="http://schemas.microsoft.com/office/drawing/2014/main" id="{8AFD9F95-19CD-F8B8-0FFE-D87B1096B0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6048" y="4093399"/>
            <a:ext cx="4559102" cy="2540000"/>
          </a:xfrm>
          <a:prstGeom prst="rect">
            <a:avLst/>
          </a:prstGeom>
        </p:spPr>
      </p:pic>
    </p:spTree>
    <p:extLst>
      <p:ext uri="{BB962C8B-B14F-4D97-AF65-F5344CB8AC3E}">
        <p14:creationId xmlns:p14="http://schemas.microsoft.com/office/powerpoint/2010/main" val="443212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0F86-EF71-DC43-BC24-9D8F2792DFBD}"/>
              </a:ext>
            </a:extLst>
          </p:cNvPr>
          <p:cNvSpPr>
            <a:spLocks noGrp="1"/>
          </p:cNvSpPr>
          <p:nvPr>
            <p:ph type="title"/>
          </p:nvPr>
        </p:nvSpPr>
        <p:spPr/>
        <p:txBody>
          <a:bodyPr>
            <a:normAutofit fontScale="90000"/>
          </a:bodyPr>
          <a:lstStyle/>
          <a:p>
            <a:r>
              <a:rPr lang="en-US" dirty="0"/>
              <a:t>We requested patient level data from all records with an inpatient encounter and </a:t>
            </a:r>
            <a:r>
              <a:rPr lang="en-US" b="1" dirty="0"/>
              <a:t>any </a:t>
            </a:r>
            <a:r>
              <a:rPr lang="en-US" dirty="0"/>
              <a:t>of: </a:t>
            </a:r>
          </a:p>
        </p:txBody>
      </p:sp>
      <p:sp>
        <p:nvSpPr>
          <p:cNvPr id="3" name="Content Placeholder 2">
            <a:extLst>
              <a:ext uri="{FF2B5EF4-FFF2-40B4-BE49-F238E27FC236}">
                <a16:creationId xmlns:a16="http://schemas.microsoft.com/office/drawing/2014/main" id="{61CD1A13-50EE-E745-93F3-68E6EFBD82A2}"/>
              </a:ext>
            </a:extLst>
          </p:cNvPr>
          <p:cNvSpPr>
            <a:spLocks noGrp="1"/>
          </p:cNvSpPr>
          <p:nvPr>
            <p:ph idx="1"/>
          </p:nvPr>
        </p:nvSpPr>
        <p:spPr>
          <a:xfrm>
            <a:off x="838200" y="1825625"/>
            <a:ext cx="4264152" cy="4351338"/>
          </a:xfrm>
        </p:spPr>
        <p:txBody>
          <a:bodyPr/>
          <a:lstStyle/>
          <a:p>
            <a:r>
              <a:rPr lang="en-US" dirty="0"/>
              <a:t>Diagnostic code for respiratory failure</a:t>
            </a:r>
          </a:p>
          <a:p>
            <a:pPr lvl="1"/>
            <a:r>
              <a:rPr lang="en-US" dirty="0"/>
              <a:t>Included all types</a:t>
            </a:r>
          </a:p>
          <a:p>
            <a:r>
              <a:rPr lang="en-US" dirty="0"/>
              <a:t>Arterial Blood gas with hypercapnia (45 mmHg+)</a:t>
            </a:r>
          </a:p>
          <a:p>
            <a:r>
              <a:rPr lang="en-US" dirty="0"/>
              <a:t>Procedure code for initiation or management of NIV or IMV</a:t>
            </a:r>
          </a:p>
          <a:p>
            <a:r>
              <a:rPr lang="en-US" dirty="0"/>
              <a:t>N=~800,000 patients.</a:t>
            </a:r>
          </a:p>
          <a:p>
            <a:endParaRPr lang="en-US" dirty="0"/>
          </a:p>
        </p:txBody>
      </p:sp>
      <p:pic>
        <p:nvPicPr>
          <p:cNvPr id="4" name="Picture 3">
            <a:extLst>
              <a:ext uri="{FF2B5EF4-FFF2-40B4-BE49-F238E27FC236}">
                <a16:creationId xmlns:a16="http://schemas.microsoft.com/office/drawing/2014/main" id="{6CBCF061-457D-F441-940B-8B367D3D62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2352" y="1825625"/>
            <a:ext cx="6492047" cy="4761313"/>
          </a:xfrm>
          <a:prstGeom prst="rect">
            <a:avLst/>
          </a:prstGeom>
        </p:spPr>
      </p:pic>
    </p:spTree>
    <p:extLst>
      <p:ext uri="{BB962C8B-B14F-4D97-AF65-F5344CB8AC3E}">
        <p14:creationId xmlns:p14="http://schemas.microsoft.com/office/powerpoint/2010/main" val="1155249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83C8-7E82-8B47-8B3D-0D511196372B}"/>
              </a:ext>
            </a:extLst>
          </p:cNvPr>
          <p:cNvSpPr>
            <a:spLocks noGrp="1"/>
          </p:cNvSpPr>
          <p:nvPr>
            <p:ph type="title"/>
          </p:nvPr>
        </p:nvSpPr>
        <p:spPr/>
        <p:txBody>
          <a:bodyPr/>
          <a:lstStyle/>
          <a:p>
            <a:r>
              <a:rPr lang="en-US" dirty="0"/>
              <a:t>Preliminary Results</a:t>
            </a:r>
          </a:p>
        </p:txBody>
      </p:sp>
      <p:sp>
        <p:nvSpPr>
          <p:cNvPr id="3" name="Content Placeholder 2">
            <a:extLst>
              <a:ext uri="{FF2B5EF4-FFF2-40B4-BE49-F238E27FC236}">
                <a16:creationId xmlns:a16="http://schemas.microsoft.com/office/drawing/2014/main" id="{5AE2EA12-E78F-9F4A-BB96-3F353CF14EDD}"/>
              </a:ext>
            </a:extLst>
          </p:cNvPr>
          <p:cNvSpPr>
            <a:spLocks noGrp="1"/>
          </p:cNvSpPr>
          <p:nvPr>
            <p:ph idx="1"/>
          </p:nvPr>
        </p:nvSpPr>
        <p:spPr>
          <a:xfrm>
            <a:off x="838200" y="1959263"/>
            <a:ext cx="5368636" cy="4533611"/>
          </a:xfrm>
        </p:spPr>
        <p:txBody>
          <a:bodyPr>
            <a:normAutofit fontScale="77500" lnSpcReduction="20000"/>
          </a:bodyPr>
          <a:lstStyle/>
          <a:p>
            <a:pPr marL="0" indent="0">
              <a:lnSpc>
                <a:spcPct val="120000"/>
              </a:lnSpc>
              <a:buNone/>
            </a:pPr>
            <a:r>
              <a:rPr lang="en-US" dirty="0">
                <a:latin typeface="Lato" panose="020F0502020204030203" pitchFamily="34" charset="0"/>
                <a:cs typeface="Segoe UI" panose="020B0502040204020203" pitchFamily="34" charset="0"/>
              </a:rPr>
              <a:t>Using </a:t>
            </a:r>
            <a:r>
              <a:rPr lang="en-US" dirty="0" err="1">
                <a:latin typeface="Lato" panose="020F0502020204030203" pitchFamily="34" charset="0"/>
                <a:cs typeface="Segoe UI" panose="020B0502040204020203" pitchFamily="34" charset="0"/>
              </a:rPr>
              <a:t>TriNetX</a:t>
            </a:r>
            <a:r>
              <a:rPr lang="en-US" dirty="0">
                <a:latin typeface="Lato" panose="020F0502020204030203" pitchFamily="34" charset="0"/>
                <a:cs typeface="Segoe UI" panose="020B0502040204020203" pitchFamily="34" charset="0"/>
              </a:rPr>
              <a:t> Embedded Tools*</a:t>
            </a:r>
          </a:p>
          <a:p>
            <a:pPr marL="0" indent="0">
              <a:lnSpc>
                <a:spcPct val="120000"/>
              </a:lnSpc>
              <a:buNone/>
            </a:pPr>
            <a:r>
              <a:rPr lang="en-US" dirty="0">
                <a:latin typeface="Lato" panose="020F0502020204030203" pitchFamily="34" charset="0"/>
                <a:cs typeface="Segoe UI" panose="020B0502040204020203" pitchFamily="34" charset="0"/>
              </a:rPr>
              <a:t>ICD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19.8%</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47.0%</a:t>
            </a:r>
          </a:p>
          <a:p>
            <a:pPr>
              <a:lnSpc>
                <a:spcPct val="120000"/>
              </a:lnSpc>
            </a:pPr>
            <a:endParaRPr lang="en-US" dirty="0">
              <a:latin typeface="Lato" panose="020F0502020204030203" pitchFamily="34" charset="0"/>
              <a:cs typeface="Segoe UI" panose="020B0502040204020203" pitchFamily="34" charset="0"/>
            </a:endParaRPr>
          </a:p>
          <a:p>
            <a:pPr marL="0" indent="0">
              <a:lnSpc>
                <a:spcPct val="120000"/>
              </a:lnSpc>
              <a:buNone/>
            </a:pPr>
            <a:r>
              <a:rPr lang="en-US" dirty="0">
                <a:latin typeface="Lato" panose="020F0502020204030203" pitchFamily="34" charset="0"/>
                <a:cs typeface="Segoe UI" panose="020B0502040204020203" pitchFamily="34" charset="0"/>
              </a:rPr>
              <a:t>NIV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15.2%</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45.2%</a:t>
            </a:r>
          </a:p>
          <a:p>
            <a:endParaRPr lang="en-US" dirty="0"/>
          </a:p>
        </p:txBody>
      </p:sp>
      <p:pic>
        <p:nvPicPr>
          <p:cNvPr id="4" name="Picture 3" descr="Diagram, venn diagram&#10;&#10;Description automatically generated">
            <a:extLst>
              <a:ext uri="{FF2B5EF4-FFF2-40B4-BE49-F238E27FC236}">
                <a16:creationId xmlns:a16="http://schemas.microsoft.com/office/drawing/2014/main" id="{0CCA0A26-8385-5846-95DC-E86C679E78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8768" y="666574"/>
            <a:ext cx="7366468" cy="5524851"/>
          </a:xfrm>
          <a:prstGeom prst="rect">
            <a:avLst/>
          </a:prstGeom>
        </p:spPr>
      </p:pic>
    </p:spTree>
    <p:extLst>
      <p:ext uri="{BB962C8B-B14F-4D97-AF65-F5344CB8AC3E}">
        <p14:creationId xmlns:p14="http://schemas.microsoft.com/office/powerpoint/2010/main" val="3183104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83C8-7E82-8B47-8B3D-0D511196372B}"/>
              </a:ext>
            </a:extLst>
          </p:cNvPr>
          <p:cNvSpPr>
            <a:spLocks noGrp="1"/>
          </p:cNvSpPr>
          <p:nvPr>
            <p:ph type="title"/>
          </p:nvPr>
        </p:nvSpPr>
        <p:spPr/>
        <p:txBody>
          <a:bodyPr/>
          <a:lstStyle/>
          <a:p>
            <a:r>
              <a:rPr lang="en-US" dirty="0"/>
              <a:t>Preliminary Results</a:t>
            </a:r>
          </a:p>
        </p:txBody>
      </p:sp>
      <p:graphicFrame>
        <p:nvGraphicFramePr>
          <p:cNvPr id="7" name="Table 3">
            <a:extLst>
              <a:ext uri="{FF2B5EF4-FFF2-40B4-BE49-F238E27FC236}">
                <a16:creationId xmlns:a16="http://schemas.microsoft.com/office/drawing/2014/main" id="{AFB81993-6E88-E44B-B6AD-A341BDF4FE32}"/>
              </a:ext>
            </a:extLst>
          </p:cNvPr>
          <p:cNvGraphicFramePr>
            <a:graphicFrameLocks noGrp="1"/>
          </p:cNvGraphicFramePr>
          <p:nvPr/>
        </p:nvGraphicFramePr>
        <p:xfrm>
          <a:off x="942110" y="1704976"/>
          <a:ext cx="7010398" cy="4574964"/>
        </p:xfrm>
        <a:graphic>
          <a:graphicData uri="http://schemas.openxmlformats.org/drawingml/2006/table">
            <a:tbl>
              <a:tblPr firstRow="1" bandRow="1">
                <a:tableStyleId>{5940675A-B579-460E-94D1-54222C63F5DA}</a:tableStyleId>
              </a:tblPr>
              <a:tblGrid>
                <a:gridCol w="1956228">
                  <a:extLst>
                    <a:ext uri="{9D8B030D-6E8A-4147-A177-3AD203B41FA5}">
                      <a16:colId xmlns:a16="http://schemas.microsoft.com/office/drawing/2014/main" val="2368539964"/>
                    </a:ext>
                  </a:extLst>
                </a:gridCol>
                <a:gridCol w="1892243">
                  <a:extLst>
                    <a:ext uri="{9D8B030D-6E8A-4147-A177-3AD203B41FA5}">
                      <a16:colId xmlns:a16="http://schemas.microsoft.com/office/drawing/2014/main" val="1001858365"/>
                    </a:ext>
                  </a:extLst>
                </a:gridCol>
                <a:gridCol w="1630708">
                  <a:extLst>
                    <a:ext uri="{9D8B030D-6E8A-4147-A177-3AD203B41FA5}">
                      <a16:colId xmlns:a16="http://schemas.microsoft.com/office/drawing/2014/main" val="1136468170"/>
                    </a:ext>
                  </a:extLst>
                </a:gridCol>
                <a:gridCol w="1531219">
                  <a:extLst>
                    <a:ext uri="{9D8B030D-6E8A-4147-A177-3AD203B41FA5}">
                      <a16:colId xmlns:a16="http://schemas.microsoft.com/office/drawing/2014/main" val="1386836900"/>
                    </a:ext>
                  </a:extLst>
                </a:gridCol>
              </a:tblGrid>
              <a:tr h="645225">
                <a:tc>
                  <a:txBody>
                    <a:bodyPr/>
                    <a:lstStyle/>
                    <a:p>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ABG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ICD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NIV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extLst>
                  <a:ext uri="{0D108BD9-81ED-4DB2-BD59-A6C34878D82A}">
                    <a16:rowId xmlns:a16="http://schemas.microsoft.com/office/drawing/2014/main" val="636115656"/>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Age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a:t>
                      </a:r>
                      <a:r>
                        <a:rPr lang="en-US" sz="200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65</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±16</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±17</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654998445"/>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Female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51%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42%</a:t>
                      </a:r>
                    </a:p>
                  </a:txBody>
                  <a:tcPr/>
                </a:tc>
                <a:extLst>
                  <a:ext uri="{0D108BD9-81ED-4DB2-BD59-A6C34878D82A}">
                    <a16:rowId xmlns:a16="http://schemas.microsoft.com/office/drawing/2014/main" val="72652572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white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71%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65%</a:t>
                      </a:r>
                    </a:p>
                  </a:txBody>
                  <a:tcPr/>
                </a:tc>
                <a:extLst>
                  <a:ext uri="{0D108BD9-81ED-4DB2-BD59-A6C34878D82A}">
                    <a16:rowId xmlns:a16="http://schemas.microsoft.com/office/drawing/2014/main" val="161218789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Black</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19%</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17%</a:t>
                      </a:r>
                    </a:p>
                  </a:txBody>
                  <a:tcPr/>
                </a:tc>
                <a:extLst>
                  <a:ext uri="{0D108BD9-81ED-4DB2-BD59-A6C34878D82A}">
                    <a16:rowId xmlns:a16="http://schemas.microsoft.com/office/drawing/2014/main" val="1875949414"/>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BMI</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30.4</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±8.3</a:t>
                      </a:r>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33.1</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±10.3</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29.1</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±8.2</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955654561"/>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CHF</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37%</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19%</a:t>
                      </a:r>
                    </a:p>
                  </a:txBody>
                  <a:tcPr/>
                </a:tc>
                <a:extLst>
                  <a:ext uri="{0D108BD9-81ED-4DB2-BD59-A6C34878D82A}">
                    <a16:rowId xmlns:a16="http://schemas.microsoft.com/office/drawing/2014/main" val="69282236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COPD</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14%</a:t>
                      </a:r>
                    </a:p>
                  </a:txBody>
                  <a:tcPr/>
                </a:tc>
                <a:extLst>
                  <a:ext uri="{0D108BD9-81ED-4DB2-BD59-A6C34878D82A}">
                    <a16:rowId xmlns:a16="http://schemas.microsoft.com/office/drawing/2014/main" val="326927540"/>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Opiate UD</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extLst>
                  <a:ext uri="{0D108BD9-81ED-4DB2-BD59-A6C34878D82A}">
                    <a16:rowId xmlns:a16="http://schemas.microsoft.com/office/drawing/2014/main" val="1665225225"/>
                  </a:ext>
                </a:extLst>
              </a:tr>
              <a:tr h="704004">
                <a:tc>
                  <a:txBody>
                    <a:bodyPr/>
                    <a:lstStyle/>
                    <a:p>
                      <a:r>
                        <a:rPr lang="en-US" sz="2000" dirty="0">
                          <a:latin typeface="Lato" panose="020F0502020204030203" pitchFamily="34" charset="0"/>
                          <a:ea typeface="Lato" panose="020F0502020204030203" pitchFamily="34" charset="0"/>
                          <a:cs typeface="Lato" panose="020F0502020204030203" pitchFamily="34" charset="0"/>
                        </a:rPr>
                        <a:t>% Sleep Apnea</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24%</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10%</a:t>
                      </a:r>
                    </a:p>
                  </a:txBody>
                  <a:tcPr/>
                </a:tc>
                <a:extLst>
                  <a:ext uri="{0D108BD9-81ED-4DB2-BD59-A6C34878D82A}">
                    <a16:rowId xmlns:a16="http://schemas.microsoft.com/office/drawing/2014/main" val="1459063193"/>
                  </a:ext>
                </a:extLst>
              </a:tr>
            </a:tbl>
          </a:graphicData>
        </a:graphic>
      </p:graphicFrame>
    </p:spTree>
    <p:extLst>
      <p:ext uri="{BB962C8B-B14F-4D97-AF65-F5344CB8AC3E}">
        <p14:creationId xmlns:p14="http://schemas.microsoft.com/office/powerpoint/2010/main" val="2496030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694D-F7AA-4142-B2F5-2177EC8C6AE1}"/>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435949F3-3F73-E749-9D1A-66B74E0E700E}"/>
              </a:ext>
            </a:extLst>
          </p:cNvPr>
          <p:cNvSpPr>
            <a:spLocks noGrp="1"/>
          </p:cNvSpPr>
          <p:nvPr>
            <p:ph idx="1"/>
          </p:nvPr>
        </p:nvSpPr>
        <p:spPr/>
        <p:txBody>
          <a:bodyPr/>
          <a:lstStyle/>
          <a:p>
            <a:r>
              <a:rPr lang="en-US" dirty="0"/>
              <a:t>For accurate determination of </a:t>
            </a:r>
          </a:p>
          <a:p>
            <a:pPr lvl="1"/>
            <a:r>
              <a:rPr lang="en-US" dirty="0"/>
              <a:t>Frequency of different comorbidities or causes</a:t>
            </a:r>
          </a:p>
          <a:p>
            <a:pPr lvl="1"/>
            <a:r>
              <a:rPr lang="en-US" dirty="0"/>
              <a:t>Morbidity and mortality associated with hypercapnia</a:t>
            </a:r>
          </a:p>
          <a:p>
            <a:pPr lvl="1"/>
            <a:r>
              <a:rPr lang="en-US" dirty="0"/>
              <a:t>Who should be included in studies to determine benefit from treatment</a:t>
            </a:r>
          </a:p>
          <a:p>
            <a:pPr marL="0" indent="0">
              <a:buNone/>
            </a:pPr>
            <a:r>
              <a:rPr lang="en-US" dirty="0"/>
              <a:t>... method of patient identification likely matters</a:t>
            </a:r>
          </a:p>
          <a:p>
            <a:pPr lvl="1"/>
            <a:endParaRPr lang="en-US" dirty="0"/>
          </a:p>
          <a:p>
            <a:r>
              <a:rPr lang="en-US" dirty="0"/>
              <a:t>Interpretability of current research could be improved using standard case definitions</a:t>
            </a:r>
          </a:p>
        </p:txBody>
      </p:sp>
    </p:spTree>
    <p:extLst>
      <p:ext uri="{BB962C8B-B14F-4D97-AF65-F5344CB8AC3E}">
        <p14:creationId xmlns:p14="http://schemas.microsoft.com/office/powerpoint/2010/main" val="60360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9873-AD28-F143-B5FE-A904A6733D02}"/>
              </a:ext>
            </a:extLst>
          </p:cNvPr>
          <p:cNvSpPr>
            <a:spLocks noGrp="1"/>
          </p:cNvSpPr>
          <p:nvPr>
            <p:ph type="title"/>
          </p:nvPr>
        </p:nvSpPr>
        <p:spPr/>
        <p:txBody>
          <a:bodyPr/>
          <a:lstStyle/>
          <a:p>
            <a:r>
              <a:rPr lang="en-US" dirty="0"/>
              <a:t>How </a:t>
            </a:r>
            <a:r>
              <a:rPr lang="en-US" b="1" dirty="0"/>
              <a:t>should</a:t>
            </a:r>
            <a:r>
              <a:rPr lang="en-US" dirty="0"/>
              <a:t> we identify these patients (for studies)? Next Steps</a:t>
            </a:r>
          </a:p>
        </p:txBody>
      </p:sp>
      <p:sp>
        <p:nvSpPr>
          <p:cNvPr id="3" name="Content Placeholder 2">
            <a:extLst>
              <a:ext uri="{FF2B5EF4-FFF2-40B4-BE49-F238E27FC236}">
                <a16:creationId xmlns:a16="http://schemas.microsoft.com/office/drawing/2014/main" id="{55FC088E-9775-5B42-8663-EF2B50111A61}"/>
              </a:ext>
            </a:extLst>
          </p:cNvPr>
          <p:cNvSpPr>
            <a:spLocks noGrp="1"/>
          </p:cNvSpPr>
          <p:nvPr>
            <p:ph idx="1"/>
          </p:nvPr>
        </p:nvSpPr>
        <p:spPr/>
        <p:txBody>
          <a:bodyPr>
            <a:normAutofit lnSpcReduction="10000"/>
          </a:bodyPr>
          <a:lstStyle/>
          <a:p>
            <a:r>
              <a:rPr lang="en-US" dirty="0"/>
              <a:t>What </a:t>
            </a:r>
            <a:r>
              <a:rPr lang="en-US" b="1" dirty="0"/>
              <a:t>should</a:t>
            </a:r>
            <a:r>
              <a:rPr lang="en-US" dirty="0"/>
              <a:t> the reference standard be?</a:t>
            </a:r>
          </a:p>
          <a:p>
            <a:pPr lvl="1"/>
            <a:r>
              <a:rPr lang="en-US" dirty="0"/>
              <a:t>Does transient elevation PaCO2 after opiate administration imply respiratory failure?</a:t>
            </a:r>
          </a:p>
          <a:p>
            <a:pPr lvl="2"/>
            <a:r>
              <a:rPr lang="en-US" dirty="0"/>
              <a:t>Technically yes, but the implication of the diagnosis is much different</a:t>
            </a:r>
          </a:p>
          <a:p>
            <a:pPr lvl="2"/>
            <a:r>
              <a:rPr lang="en-US" dirty="0"/>
              <a:t>How much heterogeneity should the definition have? </a:t>
            </a:r>
          </a:p>
          <a:p>
            <a:r>
              <a:rPr lang="en-US" dirty="0"/>
              <a:t>Current PaCO2 threshold (45mmHg at sea level; 42-3 mmHg in SLC) are arbitrary (No epidemiologic data to support). </a:t>
            </a:r>
          </a:p>
          <a:p>
            <a:pPr lvl="1"/>
            <a:r>
              <a:rPr lang="en-US" dirty="0"/>
              <a:t>Different threshold by cause (NIV in COPD 52 mmHg; 45 mmHg other) </a:t>
            </a:r>
          </a:p>
          <a:p>
            <a:r>
              <a:rPr lang="en-US" dirty="0"/>
              <a:t>Informed presence bias: people who have information in the EHR differ from those who do not. </a:t>
            </a:r>
          </a:p>
          <a:p>
            <a:pPr lvl="1"/>
            <a:r>
              <a:rPr lang="en-US" dirty="0"/>
              <a:t>Who </a:t>
            </a:r>
            <a:r>
              <a:rPr lang="en-US" b="1" dirty="0"/>
              <a:t>should </a:t>
            </a:r>
            <a:r>
              <a:rPr lang="en-US" dirty="0"/>
              <a:t>get an ABG?</a:t>
            </a:r>
          </a:p>
          <a:p>
            <a:pPr lvl="1"/>
            <a:endParaRPr lang="en-US" dirty="0"/>
          </a:p>
        </p:txBody>
      </p:sp>
    </p:spTree>
    <p:extLst>
      <p:ext uri="{BB962C8B-B14F-4D97-AF65-F5344CB8AC3E}">
        <p14:creationId xmlns:p14="http://schemas.microsoft.com/office/powerpoint/2010/main" val="920943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ED60-7400-27ED-21AC-8FD24B2DF46F}"/>
              </a:ext>
            </a:extLst>
          </p:cNvPr>
          <p:cNvSpPr>
            <a:spLocks noGrp="1"/>
          </p:cNvSpPr>
          <p:nvPr>
            <p:ph type="title"/>
          </p:nvPr>
        </p:nvSpPr>
        <p:spPr/>
        <p:txBody>
          <a:bodyPr/>
          <a:lstStyle/>
          <a:p>
            <a:r>
              <a:rPr lang="en-US" dirty="0"/>
              <a:t>5 Takeaways:</a:t>
            </a:r>
          </a:p>
        </p:txBody>
      </p:sp>
      <p:sp>
        <p:nvSpPr>
          <p:cNvPr id="3" name="Content Placeholder 2">
            <a:extLst>
              <a:ext uri="{FF2B5EF4-FFF2-40B4-BE49-F238E27FC236}">
                <a16:creationId xmlns:a16="http://schemas.microsoft.com/office/drawing/2014/main" id="{F11E1229-CB8D-D9D8-45FF-51C1FF0623A2}"/>
              </a:ext>
            </a:extLst>
          </p:cNvPr>
          <p:cNvSpPr>
            <a:spLocks noGrp="1"/>
          </p:cNvSpPr>
          <p:nvPr>
            <p:ph idx="1"/>
          </p:nvPr>
        </p:nvSpPr>
        <p:spPr/>
        <p:txBody>
          <a:bodyPr>
            <a:normAutofit fontScale="92500"/>
          </a:bodyPr>
          <a:lstStyle/>
          <a:p>
            <a:r>
              <a:rPr lang="en-US" dirty="0"/>
              <a:t>Patients with hypercapnic respiratory failure of any cause frequently have OSA, whether or not it’s ‘OHS’</a:t>
            </a:r>
          </a:p>
          <a:p>
            <a:r>
              <a:rPr lang="en-US" dirty="0"/>
              <a:t>OHS, and likely other causes of hypercapnia, are frequently undiagnosed. When diagnosed, it’s usually in sleep/</a:t>
            </a:r>
            <a:r>
              <a:rPr lang="en-US" dirty="0" err="1"/>
              <a:t>pulm</a:t>
            </a:r>
            <a:r>
              <a:rPr lang="en-US" dirty="0"/>
              <a:t> clinic or at hospitalization.</a:t>
            </a:r>
          </a:p>
          <a:p>
            <a:r>
              <a:rPr lang="en-US" dirty="0"/>
              <a:t>HCO3- may be a useful screen, though uncertainty around the generalizability and course of hypercapnia limit our knowledge. </a:t>
            </a:r>
          </a:p>
          <a:p>
            <a:r>
              <a:rPr lang="en-US" dirty="0"/>
              <a:t>Hospitalization with hypercapnia is about as common as PE. Readmission rates are higher than CHF, pneumonia, and COPD exacerbations. Mortality rates are </a:t>
            </a:r>
            <a:r>
              <a:rPr lang="en-US" b="1" dirty="0"/>
              <a:t>high</a:t>
            </a:r>
          </a:p>
          <a:p>
            <a:r>
              <a:rPr lang="en-US" dirty="0"/>
              <a:t>Better epidemiologic definitions are needed before progress can be made </a:t>
            </a:r>
          </a:p>
        </p:txBody>
      </p:sp>
    </p:spTree>
    <p:extLst>
      <p:ext uri="{BB962C8B-B14F-4D97-AF65-F5344CB8AC3E}">
        <p14:creationId xmlns:p14="http://schemas.microsoft.com/office/powerpoint/2010/main" val="2840630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5C49-7B64-114A-9FBB-180264CEEF2A}"/>
              </a:ext>
            </a:extLst>
          </p:cNvPr>
          <p:cNvSpPr>
            <a:spLocks noGrp="1"/>
          </p:cNvSpPr>
          <p:nvPr>
            <p:ph type="title"/>
          </p:nvPr>
        </p:nvSpPr>
        <p:spPr/>
        <p:txBody>
          <a:bodyPr/>
          <a:lstStyle/>
          <a:p>
            <a:r>
              <a:rPr lang="en-US" dirty="0"/>
              <a:t>Statistical Analysis Plan: why not Se/</a:t>
            </a:r>
            <a:r>
              <a:rPr lang="en-US" dirty="0" err="1"/>
              <a:t>Sp</a:t>
            </a:r>
            <a:r>
              <a:rPr lang="en-US" dirty="0"/>
              <a:t>?</a:t>
            </a:r>
            <a:br>
              <a:rPr lang="en-US" dirty="0"/>
            </a:br>
            <a:endParaRPr lang="en-US" dirty="0"/>
          </a:p>
        </p:txBody>
      </p:sp>
      <p:graphicFrame>
        <p:nvGraphicFramePr>
          <p:cNvPr id="4" name="Content Placeholder 3">
            <a:extLst>
              <a:ext uri="{FF2B5EF4-FFF2-40B4-BE49-F238E27FC236}">
                <a16:creationId xmlns:a16="http://schemas.microsoft.com/office/drawing/2014/main" id="{4C400308-629D-C149-8557-F0D0C93A81C4}"/>
              </a:ext>
            </a:extLst>
          </p:cNvPr>
          <p:cNvGraphicFramePr>
            <a:graphicFrameLocks noGrp="1"/>
          </p:cNvGraphicFramePr>
          <p:nvPr>
            <p:ph idx="1"/>
          </p:nvPr>
        </p:nvGraphicFramePr>
        <p:xfrm>
          <a:off x="348342" y="1487156"/>
          <a:ext cx="11495315" cy="5183414"/>
        </p:xfrm>
        <a:graphic>
          <a:graphicData uri="http://schemas.openxmlformats.org/drawingml/2006/table">
            <a:tbl>
              <a:tblPr firstRow="1" firstCol="1" bandRow="1">
                <a:tableStyleId>{5940675A-B579-460E-94D1-54222C63F5DA}</a:tableStyleId>
              </a:tblPr>
              <a:tblGrid>
                <a:gridCol w="1778559">
                  <a:extLst>
                    <a:ext uri="{9D8B030D-6E8A-4147-A177-3AD203B41FA5}">
                      <a16:colId xmlns:a16="http://schemas.microsoft.com/office/drawing/2014/main" val="3768430477"/>
                    </a:ext>
                  </a:extLst>
                </a:gridCol>
                <a:gridCol w="1761430">
                  <a:extLst>
                    <a:ext uri="{9D8B030D-6E8A-4147-A177-3AD203B41FA5}">
                      <a16:colId xmlns:a16="http://schemas.microsoft.com/office/drawing/2014/main" val="2659321145"/>
                    </a:ext>
                  </a:extLst>
                </a:gridCol>
                <a:gridCol w="2567887">
                  <a:extLst>
                    <a:ext uri="{9D8B030D-6E8A-4147-A177-3AD203B41FA5}">
                      <a16:colId xmlns:a16="http://schemas.microsoft.com/office/drawing/2014/main" val="498268689"/>
                    </a:ext>
                  </a:extLst>
                </a:gridCol>
                <a:gridCol w="2521527">
                  <a:extLst>
                    <a:ext uri="{9D8B030D-6E8A-4147-A177-3AD203B41FA5}">
                      <a16:colId xmlns:a16="http://schemas.microsoft.com/office/drawing/2014/main" val="2676680952"/>
                    </a:ext>
                  </a:extLst>
                </a:gridCol>
                <a:gridCol w="2865912">
                  <a:extLst>
                    <a:ext uri="{9D8B030D-6E8A-4147-A177-3AD203B41FA5}">
                      <a16:colId xmlns:a16="http://schemas.microsoft.com/office/drawing/2014/main" val="648878810"/>
                    </a:ext>
                  </a:extLst>
                </a:gridCol>
              </a:tblGrid>
              <a:tr h="772371">
                <a:tc>
                  <a:txBody>
                    <a:bodyPr/>
                    <a:lstStyle/>
                    <a:p>
                      <a:pPr marL="0" marR="0">
                        <a:spcBef>
                          <a:spcPts val="0"/>
                        </a:spcBef>
                        <a:spcAft>
                          <a:spcPts val="0"/>
                        </a:spcAft>
                      </a:pPr>
                      <a:r>
                        <a:rPr lang="en-US" sz="2400" i="1" dirty="0">
                          <a:effectLst/>
                          <a:latin typeface="Calibri" panose="020F0502020204030204" pitchFamily="34" charset="0"/>
                          <a:cs typeface="Calibri" panose="020F0502020204030204" pitchFamily="34" charset="0"/>
                        </a:rPr>
                        <a:t>Example Calculation</a:t>
                      </a: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4">
                  <a:txBody>
                    <a:bodyPr/>
                    <a:lstStyle/>
                    <a:p>
                      <a:pPr marL="0" marR="0" algn="ctr">
                        <a:spcBef>
                          <a:spcPts val="0"/>
                        </a:spcBef>
                        <a:spcAft>
                          <a:spcPts val="0"/>
                        </a:spcAft>
                      </a:pPr>
                      <a:r>
                        <a:rPr lang="en-US" sz="2400" b="1" dirty="0">
                          <a:effectLst/>
                          <a:latin typeface="Calibri" panose="020F0502020204030204" pitchFamily="34" charset="0"/>
                          <a:cs typeface="Calibri" panose="020F0502020204030204" pitchFamily="34" charset="0"/>
                        </a:rPr>
                        <a:t>ICD code = ‘Prediction’</a:t>
                      </a:r>
                    </a:p>
                    <a:p>
                      <a:pPr marL="0" marR="0">
                        <a:spcBef>
                          <a:spcPts val="0"/>
                        </a:spcBef>
                        <a:spcAft>
                          <a:spcPts val="0"/>
                        </a:spcAft>
                      </a:pPr>
                      <a:endParaRPr lang="en-US" sz="2400" dirty="0">
                        <a:effectLst/>
                        <a:latin typeface="Calibri" panose="020F0502020204030204" pitchFamily="34" charset="0"/>
                        <a:cs typeface="Calibri" panose="020F0502020204030204" pitchFamily="34" charset="0"/>
                      </a:endParaRPr>
                    </a:p>
                  </a:txBody>
                  <a:tcPr marL="68580" marR="68580" marT="0" marB="0"/>
                </a:tc>
                <a:tc hMerge="1">
                  <a:txBody>
                    <a:bodyPr/>
                    <a:lstStyle/>
                    <a:p>
                      <a:pPr marL="0" marR="0">
                        <a:spcBef>
                          <a:spcPts val="0"/>
                        </a:spcBef>
                        <a:spcAft>
                          <a:spcPts val="0"/>
                        </a:spcAft>
                      </a:pPr>
                      <a:r>
                        <a:rPr lang="en-US" sz="2400" b="1" dirty="0">
                          <a:effectLst/>
                        </a:rPr>
                        <a:t>ICD code = ‘Prediction’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518266"/>
                  </a:ext>
                </a:extLst>
              </a:tr>
              <a:tr h="960439">
                <a:tc rowSpan="4">
                  <a:txBody>
                    <a:bodyPr/>
                    <a:lstStyle/>
                    <a:p>
                      <a:pPr marL="0" marR="0" algn="ctr">
                        <a:spcBef>
                          <a:spcPts val="0"/>
                        </a:spcBef>
                        <a:spcAft>
                          <a:spcPts val="0"/>
                        </a:spcAft>
                      </a:pPr>
                      <a:endParaRPr lang="en-US" sz="2400" b="1" dirty="0">
                        <a:effectLst/>
                        <a:latin typeface="Calibri" panose="020F0502020204030204" pitchFamily="34" charset="0"/>
                        <a:cs typeface="Calibri" panose="020F0502020204030204" pitchFamily="34" charset="0"/>
                      </a:endParaRPr>
                    </a:p>
                    <a:p>
                      <a:pPr marL="0" marR="0" algn="ctr">
                        <a:spcBef>
                          <a:spcPts val="0"/>
                        </a:spcBef>
                        <a:spcAft>
                          <a:spcPts val="0"/>
                        </a:spcAft>
                      </a:pPr>
                      <a:endParaRPr lang="en-US" sz="2400" b="1" dirty="0">
                        <a:effectLst/>
                        <a:latin typeface="Calibri" panose="020F0502020204030204" pitchFamily="34" charset="0"/>
                        <a:cs typeface="Calibri" panose="020F0502020204030204" pitchFamily="34" charset="0"/>
                      </a:endParaRPr>
                    </a:p>
                    <a:p>
                      <a:pPr marL="0" marR="0" algn="ctr">
                        <a:spcBef>
                          <a:spcPts val="0"/>
                        </a:spcBef>
                        <a:spcAft>
                          <a:spcPts val="0"/>
                        </a:spcAft>
                      </a:pPr>
                      <a:endParaRPr lang="en-US" sz="2400" b="1" dirty="0">
                        <a:effectLst/>
                        <a:latin typeface="Calibri" panose="020F0502020204030204" pitchFamily="34" charset="0"/>
                        <a:cs typeface="Calibri" panose="020F0502020204030204" pitchFamily="34" charset="0"/>
                      </a:endParaRPr>
                    </a:p>
                    <a:p>
                      <a:pPr marL="0" marR="0" algn="ctr">
                        <a:spcBef>
                          <a:spcPts val="0"/>
                        </a:spcBef>
                        <a:spcAft>
                          <a:spcPts val="0"/>
                        </a:spcAft>
                      </a:pPr>
                      <a:endParaRPr lang="en-US" sz="2400" b="1" dirty="0">
                        <a:effectLst/>
                        <a:latin typeface="Calibri" panose="020F0502020204030204" pitchFamily="34" charset="0"/>
                        <a:cs typeface="Calibri" panose="020F0502020204030204" pitchFamily="34" charset="0"/>
                      </a:endParaRPr>
                    </a:p>
                    <a:p>
                      <a:pPr marL="0" marR="0" algn="ctr">
                        <a:spcBef>
                          <a:spcPts val="0"/>
                        </a:spcBef>
                        <a:spcAft>
                          <a:spcPts val="0"/>
                        </a:spcAft>
                      </a:pPr>
                      <a:r>
                        <a:rPr lang="en-US" sz="2400" b="1" dirty="0">
                          <a:effectLst/>
                          <a:latin typeface="Calibri" panose="020F0502020204030204" pitchFamily="34" charset="0"/>
                          <a:cs typeface="Calibri" panose="020F0502020204030204" pitchFamily="34" charset="0"/>
                        </a:rPr>
                        <a:t>Blood gas = reference standard</a:t>
                      </a:r>
                    </a:p>
                    <a:p>
                      <a:pPr marL="0" marR="0">
                        <a:spcBef>
                          <a:spcPts val="0"/>
                        </a:spcBef>
                        <a:spcAft>
                          <a:spcPts val="0"/>
                        </a:spcAft>
                      </a:pPr>
                      <a:r>
                        <a:rPr lang="en-US" sz="2400" dirty="0">
                          <a:effectLst/>
                          <a:latin typeface="Calibri" panose="020F0502020204030204" pitchFamily="34" charset="0"/>
                          <a:cs typeface="Calibri" panose="020F0502020204030204" pitchFamily="34" charset="0"/>
                        </a:rPr>
                        <a:t> </a:t>
                      </a: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ICD Code for Hypercapnic RF</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No ICD code for Hypercapnic RF</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6166905"/>
                  </a:ext>
                </a:extLst>
              </a:tr>
              <a:tr h="869713">
                <a:tc vMerge="1">
                  <a:txBody>
                    <a:bodyPr/>
                    <a:lstStyle/>
                    <a:p>
                      <a:pPr marL="0" marR="0">
                        <a:spcBef>
                          <a:spcPts val="0"/>
                        </a:spcBef>
                        <a:spcAft>
                          <a:spcPts val="0"/>
                        </a:spcAft>
                      </a:pPr>
                      <a:r>
                        <a:rPr lang="en-US" sz="2400" b="1" dirty="0">
                          <a:effectLst/>
                        </a:rPr>
                        <a:t>Blood gas = reference standard</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PaCO2 &gt;= 45mmHg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True Positive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False Negative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Sensitivity </a:t>
                      </a:r>
                    </a:p>
                    <a:p>
                      <a:pPr marL="0" marR="0">
                        <a:spcBef>
                          <a:spcPts val="0"/>
                        </a:spcBef>
                        <a:spcAft>
                          <a:spcPts val="0"/>
                        </a:spcAft>
                      </a:pPr>
                      <a:r>
                        <a:rPr lang="en-US" sz="2400" dirty="0">
                          <a:effectLst/>
                          <a:latin typeface="Calibri" panose="020F0502020204030204" pitchFamily="34" charset="0"/>
                          <a:cs typeface="Calibri" panose="020F0502020204030204" pitchFamily="34" charset="0"/>
                        </a:rPr>
                        <a:t>TP / (TP + FN)</a:t>
                      </a:r>
                    </a:p>
                    <a:p>
                      <a:pPr marL="0" marR="0">
                        <a:spcBef>
                          <a:spcPts val="0"/>
                        </a:spcBef>
                        <a:spcAft>
                          <a:spcPts val="0"/>
                        </a:spcAft>
                      </a:pPr>
                      <a:r>
                        <a:rPr lang="en-US" sz="2400" dirty="0">
                          <a:effectLst/>
                          <a:latin typeface="Calibri" panose="020F0502020204030204" pitchFamily="34" charset="0"/>
                          <a:cs typeface="Calibri" panose="020F0502020204030204" pitchFamily="34" charset="0"/>
                        </a:rPr>
                        <a:t>(=Recall)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530409101"/>
                  </a:ext>
                </a:extLst>
              </a:tr>
              <a:tr h="1256044">
                <a:tc vMerge="1">
                  <a:txBody>
                    <a:bodyPr/>
                    <a:lstStyle/>
                    <a:p>
                      <a:endParaRPr lang="en-US"/>
                    </a:p>
                  </a:txBody>
                  <a:tcPr/>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PaCO2 &lt; 45mmHg (or no ABG)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False Positive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True Negative</a:t>
                      </a:r>
                    </a:p>
                    <a:p>
                      <a:pPr marL="0" marR="0">
                        <a:spcBef>
                          <a:spcPts val="0"/>
                        </a:spcBef>
                        <a:spcAft>
                          <a:spcPts val="0"/>
                        </a:spcAft>
                      </a:pPr>
                      <a:r>
                        <a:rPr lang="en-US" sz="2400" u="sng" dirty="0">
                          <a:effectLst/>
                          <a:latin typeface="Calibri" panose="020F0502020204030204" pitchFamily="34" charset="0"/>
                          <a:cs typeface="Calibri" panose="020F0502020204030204" pitchFamily="34" charset="0"/>
                        </a:rPr>
                        <a:t>[Huge Number, not very informative]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Specificity</a:t>
                      </a:r>
                    </a:p>
                    <a:p>
                      <a:pPr marL="0" marR="0">
                        <a:spcBef>
                          <a:spcPts val="0"/>
                        </a:spcBef>
                        <a:spcAft>
                          <a:spcPts val="0"/>
                        </a:spcAft>
                      </a:pPr>
                      <a:r>
                        <a:rPr lang="en-US" sz="2400">
                          <a:effectLst/>
                          <a:latin typeface="Calibri" panose="020F0502020204030204" pitchFamily="34" charset="0"/>
                          <a:cs typeface="Calibri" panose="020F0502020204030204" pitchFamily="34" charset="0"/>
                        </a:rPr>
                        <a:t>TN / (TN + FP)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445989398"/>
                  </a:ext>
                </a:extLst>
              </a:tr>
              <a:tr h="970837">
                <a:tc vMerge="1">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PPV </a:t>
                      </a:r>
                    </a:p>
                    <a:p>
                      <a:pPr marL="0" marR="0">
                        <a:spcBef>
                          <a:spcPts val="0"/>
                        </a:spcBef>
                        <a:spcAft>
                          <a:spcPts val="0"/>
                        </a:spcAft>
                      </a:pPr>
                      <a:r>
                        <a:rPr lang="en-US" sz="2400" dirty="0">
                          <a:effectLst/>
                          <a:latin typeface="Calibri" panose="020F0502020204030204" pitchFamily="34" charset="0"/>
                          <a:cs typeface="Calibri" panose="020F0502020204030204" pitchFamily="34" charset="0"/>
                        </a:rPr>
                        <a:t>TP / (TP + FP)</a:t>
                      </a: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(=Precision) </a:t>
                      </a: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NPV</a:t>
                      </a:r>
                    </a:p>
                    <a:p>
                      <a:pPr marL="0" marR="0">
                        <a:spcBef>
                          <a:spcPts val="0"/>
                        </a:spcBef>
                        <a:spcAft>
                          <a:spcPts val="0"/>
                        </a:spcAft>
                      </a:pPr>
                      <a:r>
                        <a:rPr lang="en-US" sz="2400">
                          <a:effectLst/>
                          <a:latin typeface="Calibri" panose="020F0502020204030204" pitchFamily="34" charset="0"/>
                          <a:cs typeface="Calibri" panose="020F0502020204030204" pitchFamily="34" charset="0"/>
                        </a:rPr>
                        <a:t>TN / (TN + FN)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50243859"/>
                  </a:ext>
                </a:extLst>
              </a:tr>
            </a:tbl>
          </a:graphicData>
        </a:graphic>
      </p:graphicFrame>
    </p:spTree>
    <p:extLst>
      <p:ext uri="{BB962C8B-B14F-4D97-AF65-F5344CB8AC3E}">
        <p14:creationId xmlns:p14="http://schemas.microsoft.com/office/powerpoint/2010/main" val="1688499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7D2B7BE-0FC9-3344-AE58-83AD42304BBF}"/>
              </a:ext>
            </a:extLst>
          </p:cNvPr>
          <p:cNvGraphicFramePr>
            <a:graphicFrameLocks/>
          </p:cNvGraphicFramePr>
          <p:nvPr/>
        </p:nvGraphicFramePr>
        <p:xfrm>
          <a:off x="501048" y="378940"/>
          <a:ext cx="11386151" cy="6244281"/>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2CB2D37F-4B9C-9D48-961E-6F86EE60E7AD}"/>
              </a:ext>
            </a:extLst>
          </p:cNvPr>
          <p:cNvCxnSpPr>
            <a:cxnSpLocks/>
          </p:cNvCxnSpPr>
          <p:nvPr/>
        </p:nvCxnSpPr>
        <p:spPr>
          <a:xfrm>
            <a:off x="1412688" y="3096558"/>
            <a:ext cx="8027894" cy="0"/>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8C6373-42FA-E246-8C95-04CAC116175C}"/>
              </a:ext>
            </a:extLst>
          </p:cNvPr>
          <p:cNvCxnSpPr>
            <a:cxnSpLocks/>
          </p:cNvCxnSpPr>
          <p:nvPr/>
        </p:nvCxnSpPr>
        <p:spPr>
          <a:xfrm>
            <a:off x="1412688" y="3248958"/>
            <a:ext cx="8027894" cy="0"/>
          </a:xfrm>
          <a:prstGeom prst="line">
            <a:avLst/>
          </a:prstGeom>
          <a:ln w="635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40A0C2-92F0-C44C-A401-C8FAD817C678}"/>
              </a:ext>
            </a:extLst>
          </p:cNvPr>
          <p:cNvCxnSpPr/>
          <p:nvPr/>
        </p:nvCxnSpPr>
        <p:spPr>
          <a:xfrm flipV="1">
            <a:off x="4114800" y="1663700"/>
            <a:ext cx="0" cy="1432858"/>
          </a:xfrm>
          <a:prstGeom prst="straightConnector1">
            <a:avLst/>
          </a:prstGeom>
          <a:ln w="635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0E2CA7-1301-8F44-A6E3-1B7EB3E81078}"/>
              </a:ext>
            </a:extLst>
          </p:cNvPr>
          <p:cNvCxnSpPr>
            <a:cxnSpLocks/>
          </p:cNvCxnSpPr>
          <p:nvPr/>
        </p:nvCxnSpPr>
        <p:spPr>
          <a:xfrm flipV="1">
            <a:off x="4267200" y="2730500"/>
            <a:ext cx="0" cy="51845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4DF4A3-C2FF-1942-A9FE-C68CA83E4955}"/>
              </a:ext>
            </a:extLst>
          </p:cNvPr>
          <p:cNvSpPr/>
          <p:nvPr/>
        </p:nvSpPr>
        <p:spPr>
          <a:xfrm>
            <a:off x="1412688" y="3701088"/>
            <a:ext cx="6512112" cy="1200329"/>
          </a:xfrm>
          <a:prstGeom prst="rect">
            <a:avLst/>
          </a:prstGeom>
        </p:spPr>
        <p:txBody>
          <a:bodyPr wrap="square">
            <a:spAutoFit/>
          </a:bodyPr>
          <a:lstStyle/>
          <a:p>
            <a:pPr lvl="0">
              <a:defRPr/>
            </a:pPr>
            <a:r>
              <a:rPr lang="en-US" dirty="0"/>
              <a:t>PA</a:t>
            </a:r>
            <a:r>
              <a:rPr lang="en-US" baseline="-25000" dirty="0"/>
              <a:t>O2</a:t>
            </a:r>
            <a:r>
              <a:rPr lang="en-US" dirty="0"/>
              <a:t> = (</a:t>
            </a:r>
            <a:r>
              <a:rPr lang="en-US" dirty="0" err="1"/>
              <a:t>P</a:t>
            </a:r>
            <a:r>
              <a:rPr lang="en-US" baseline="-25000" dirty="0" err="1"/>
              <a:t>atm</a:t>
            </a:r>
            <a:r>
              <a:rPr lang="en-US" dirty="0"/>
              <a:t> – P</a:t>
            </a:r>
            <a:r>
              <a:rPr lang="en-US" baseline="-25000" dirty="0"/>
              <a:t>H2O</a:t>
            </a:r>
            <a:r>
              <a:rPr lang="en-US" dirty="0"/>
              <a:t>) * Fi</a:t>
            </a:r>
            <a:r>
              <a:rPr lang="en-US" baseline="-25000" dirty="0"/>
              <a:t>O2</a:t>
            </a:r>
            <a:r>
              <a:rPr lang="en-US" dirty="0"/>
              <a:t> – (Pa</a:t>
            </a:r>
            <a:r>
              <a:rPr lang="en-US" baseline="-25000" dirty="0"/>
              <a:t>CO2</a:t>
            </a:r>
            <a:r>
              <a:rPr lang="en-US" dirty="0"/>
              <a:t> / RQ) + Fi</a:t>
            </a:r>
            <a:r>
              <a:rPr lang="en-US" baseline="-25000" dirty="0"/>
              <a:t>O2</a:t>
            </a:r>
            <a:r>
              <a:rPr lang="en-US" dirty="0"/>
              <a:t> * Pa</a:t>
            </a:r>
            <a:r>
              <a:rPr lang="en-US" baseline="-25000" dirty="0"/>
              <a:t>CO2</a:t>
            </a:r>
            <a:r>
              <a:rPr lang="en-US" dirty="0"/>
              <a:t> * (1-RQ)/RQ</a:t>
            </a:r>
          </a:p>
          <a:p>
            <a:r>
              <a:rPr lang="en-US" dirty="0"/>
              <a:t>Normal A-a gradient? 4 + (0.25 * Age) </a:t>
            </a:r>
          </a:p>
          <a:p>
            <a:r>
              <a:rPr lang="en-US" dirty="0"/>
              <a:t>Critical PAO2 = paO2 + (Normal A-a gradient)</a:t>
            </a:r>
          </a:p>
          <a:p>
            <a:pPr lvl="0">
              <a:defRPr/>
            </a:pPr>
            <a:endParaRPr lang="en-US" dirty="0"/>
          </a:p>
        </p:txBody>
      </p:sp>
    </p:spTree>
    <p:extLst>
      <p:ext uri="{BB962C8B-B14F-4D97-AF65-F5344CB8AC3E}">
        <p14:creationId xmlns:p14="http://schemas.microsoft.com/office/powerpoint/2010/main" val="3203639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61C60F-C513-5740-BEF0-B6397E4DA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 y="1156525"/>
            <a:ext cx="4006660" cy="30548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42011C-A749-F047-A186-238E436E9740}"/>
              </a:ext>
            </a:extLst>
          </p:cNvPr>
          <p:cNvSpPr txBox="1"/>
          <p:nvPr/>
        </p:nvSpPr>
        <p:spPr>
          <a:xfrm>
            <a:off x="992918" y="0"/>
            <a:ext cx="3743674" cy="1200329"/>
          </a:xfrm>
          <a:prstGeom prst="rect">
            <a:avLst/>
          </a:prstGeom>
          <a:noFill/>
        </p:spPr>
        <p:txBody>
          <a:bodyPr wrap="square" rtlCol="0">
            <a:spAutoFit/>
          </a:bodyPr>
          <a:lstStyle/>
          <a:p>
            <a:r>
              <a:rPr lang="en-US" sz="2400" b="1" dirty="0"/>
              <a:t>1. </a:t>
            </a:r>
            <a:r>
              <a:rPr lang="en-US" sz="2400" dirty="0"/>
              <a:t>Theoretical distribution of causes of hypercapnic respiratory failure</a:t>
            </a:r>
          </a:p>
        </p:txBody>
      </p:sp>
      <p:sp>
        <p:nvSpPr>
          <p:cNvPr id="6" name="TextBox 5">
            <a:extLst>
              <a:ext uri="{FF2B5EF4-FFF2-40B4-BE49-F238E27FC236}">
                <a16:creationId xmlns:a16="http://schemas.microsoft.com/office/drawing/2014/main" id="{CDE53372-925E-7E43-B1E0-3849B21DCE7C}"/>
              </a:ext>
            </a:extLst>
          </p:cNvPr>
          <p:cNvSpPr txBox="1"/>
          <p:nvPr/>
        </p:nvSpPr>
        <p:spPr>
          <a:xfrm>
            <a:off x="5157216" y="2048256"/>
            <a:ext cx="4553712" cy="1200329"/>
          </a:xfrm>
          <a:prstGeom prst="rect">
            <a:avLst/>
          </a:prstGeom>
          <a:noFill/>
        </p:spPr>
        <p:txBody>
          <a:bodyPr wrap="square" rtlCol="0">
            <a:spAutoFit/>
          </a:bodyPr>
          <a:lstStyle/>
          <a:p>
            <a:r>
              <a:rPr lang="en-US" sz="2400" dirty="0">
                <a:solidFill>
                  <a:schemeClr val="accent1"/>
                </a:solidFill>
              </a:rPr>
              <a:t>Weak testing evidence required</a:t>
            </a:r>
          </a:p>
          <a:p>
            <a:endParaRPr lang="en-US" sz="2400" dirty="0">
              <a:solidFill>
                <a:schemeClr val="accent1"/>
              </a:solidFill>
            </a:endParaRPr>
          </a:p>
          <a:p>
            <a:r>
              <a:rPr lang="en-US" sz="2400" dirty="0">
                <a:solidFill>
                  <a:srgbClr val="FF0000"/>
                </a:solidFill>
              </a:rPr>
              <a:t>Strong testing evidence required </a:t>
            </a:r>
          </a:p>
        </p:txBody>
      </p:sp>
      <p:sp>
        <p:nvSpPr>
          <p:cNvPr id="7" name="Right Arrow 6">
            <a:extLst>
              <a:ext uri="{FF2B5EF4-FFF2-40B4-BE49-F238E27FC236}">
                <a16:creationId xmlns:a16="http://schemas.microsoft.com/office/drawing/2014/main" id="{1FABDAAA-575F-5040-92DE-0C1531A0CFBA}"/>
              </a:ext>
            </a:extLst>
          </p:cNvPr>
          <p:cNvSpPr/>
          <p:nvPr/>
        </p:nvSpPr>
        <p:spPr>
          <a:xfrm>
            <a:off x="9538652" y="2315662"/>
            <a:ext cx="786384" cy="5941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C59984-7FBC-8E45-825C-A094E784A099}"/>
              </a:ext>
            </a:extLst>
          </p:cNvPr>
          <p:cNvSpPr txBox="1"/>
          <p:nvPr/>
        </p:nvSpPr>
        <p:spPr>
          <a:xfrm>
            <a:off x="10457688" y="2377439"/>
            <a:ext cx="1609344" cy="461665"/>
          </a:xfrm>
          <a:prstGeom prst="rect">
            <a:avLst/>
          </a:prstGeom>
          <a:noFill/>
        </p:spPr>
        <p:txBody>
          <a:bodyPr wrap="square" rtlCol="0">
            <a:spAutoFit/>
          </a:bodyPr>
          <a:lstStyle/>
          <a:p>
            <a:r>
              <a:rPr lang="en-US" sz="2400" b="1" dirty="0"/>
              <a:t>Diagnosis</a:t>
            </a:r>
            <a:r>
              <a:rPr lang="en-US" dirty="0"/>
              <a:t> </a:t>
            </a:r>
          </a:p>
        </p:txBody>
      </p:sp>
      <p:sp>
        <p:nvSpPr>
          <p:cNvPr id="10" name="TextBox 9">
            <a:extLst>
              <a:ext uri="{FF2B5EF4-FFF2-40B4-BE49-F238E27FC236}">
                <a16:creationId xmlns:a16="http://schemas.microsoft.com/office/drawing/2014/main" id="{6F74BDC5-E558-3947-BB05-2FF50498038F}"/>
              </a:ext>
            </a:extLst>
          </p:cNvPr>
          <p:cNvSpPr txBox="1"/>
          <p:nvPr/>
        </p:nvSpPr>
        <p:spPr>
          <a:xfrm>
            <a:off x="797846" y="4721567"/>
            <a:ext cx="5298154" cy="1200329"/>
          </a:xfrm>
          <a:prstGeom prst="rect">
            <a:avLst/>
          </a:prstGeom>
          <a:noFill/>
        </p:spPr>
        <p:txBody>
          <a:bodyPr wrap="square" rtlCol="0">
            <a:spAutoFit/>
          </a:bodyPr>
          <a:lstStyle/>
          <a:p>
            <a:r>
              <a:rPr lang="en-US" sz="2400" b="1" dirty="0"/>
              <a:t>2. </a:t>
            </a:r>
            <a:r>
              <a:rPr lang="en-US" sz="2400" dirty="0"/>
              <a:t>Conditional probabilities: </a:t>
            </a:r>
          </a:p>
          <a:p>
            <a:r>
              <a:rPr lang="en-US" sz="2400" dirty="0"/>
              <a:t>P (Hypercapnic Resp Failure | Condition) = P ( HRF and condition) / P (Condition) </a:t>
            </a:r>
          </a:p>
        </p:txBody>
      </p:sp>
      <p:sp>
        <p:nvSpPr>
          <p:cNvPr id="8" name="TextBox 7">
            <a:extLst>
              <a:ext uri="{FF2B5EF4-FFF2-40B4-BE49-F238E27FC236}">
                <a16:creationId xmlns:a16="http://schemas.microsoft.com/office/drawing/2014/main" id="{2689EB23-7AA3-3940-874B-4CBBFDDFEC24}"/>
              </a:ext>
            </a:extLst>
          </p:cNvPr>
          <p:cNvSpPr txBox="1"/>
          <p:nvPr/>
        </p:nvSpPr>
        <p:spPr>
          <a:xfrm>
            <a:off x="6876288" y="4213735"/>
            <a:ext cx="4754880" cy="2215991"/>
          </a:xfrm>
          <a:prstGeom prst="rect">
            <a:avLst/>
          </a:prstGeom>
          <a:noFill/>
        </p:spPr>
        <p:txBody>
          <a:bodyPr wrap="square" rtlCol="0">
            <a:spAutoFit/>
          </a:bodyPr>
          <a:lstStyle/>
          <a:p>
            <a:r>
              <a:rPr lang="en-US" sz="2400" dirty="0"/>
              <a:t>Prevalence Estimates (USA):</a:t>
            </a:r>
          </a:p>
          <a:p>
            <a:r>
              <a:rPr lang="en-US" sz="2400" b="1" dirty="0"/>
              <a:t>CHF: AHA estimate = 1.8% </a:t>
            </a:r>
          </a:p>
          <a:p>
            <a:r>
              <a:rPr lang="en-US" sz="2400" dirty="0"/>
              <a:t>COPD: CDC estimate = 6.3%.</a:t>
            </a:r>
          </a:p>
          <a:p>
            <a:r>
              <a:rPr lang="en-US" sz="2400" dirty="0"/>
              <a:t>OSA w/ AHI over 15:  7% (Wisconsin Sleep Cohort Study)</a:t>
            </a:r>
          </a:p>
          <a:p>
            <a:endParaRPr lang="en-US" dirty="0"/>
          </a:p>
        </p:txBody>
      </p:sp>
    </p:spTree>
    <p:extLst>
      <p:ext uri="{BB962C8B-B14F-4D97-AF65-F5344CB8AC3E}">
        <p14:creationId xmlns:p14="http://schemas.microsoft.com/office/powerpoint/2010/main" val="389930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CE5-1D97-F67C-58F3-A8F8B61975D7}"/>
              </a:ext>
            </a:extLst>
          </p:cNvPr>
          <p:cNvSpPr>
            <a:spLocks noGrp="1"/>
          </p:cNvSpPr>
          <p:nvPr>
            <p:ph type="title"/>
          </p:nvPr>
        </p:nvSpPr>
        <p:spPr/>
        <p:txBody>
          <a:bodyPr/>
          <a:lstStyle/>
          <a:p>
            <a:r>
              <a:rPr lang="en-US" dirty="0"/>
              <a:t>Pathogenesis</a:t>
            </a:r>
          </a:p>
        </p:txBody>
      </p:sp>
      <p:cxnSp>
        <p:nvCxnSpPr>
          <p:cNvPr id="5" name="Straight Connector 4">
            <a:extLst>
              <a:ext uri="{FF2B5EF4-FFF2-40B4-BE49-F238E27FC236}">
                <a16:creationId xmlns:a16="http://schemas.microsoft.com/office/drawing/2014/main" id="{B19F82C6-A0CD-573A-9D15-2226A5337A83}"/>
              </a:ext>
            </a:extLst>
          </p:cNvPr>
          <p:cNvCxnSpPr/>
          <p:nvPr/>
        </p:nvCxnSpPr>
        <p:spPr>
          <a:xfrm>
            <a:off x="1190171" y="5573486"/>
            <a:ext cx="100293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A6BB6-38EF-174B-EA5E-E8D715621B5E}"/>
              </a:ext>
            </a:extLst>
          </p:cNvPr>
          <p:cNvCxnSpPr/>
          <p:nvPr/>
        </p:nvCxnSpPr>
        <p:spPr>
          <a:xfrm flipV="1">
            <a:off x="1669142"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26F3-5FD8-A984-1E8B-A60C528A13E6}"/>
              </a:ext>
            </a:extLst>
          </p:cNvPr>
          <p:cNvCxnSpPr/>
          <p:nvPr/>
        </p:nvCxnSpPr>
        <p:spPr>
          <a:xfrm flipV="1">
            <a:off x="5682343"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34630-A6F0-0C43-C1FD-9BADD682163F}"/>
              </a:ext>
            </a:extLst>
          </p:cNvPr>
          <p:cNvCxnSpPr/>
          <p:nvPr/>
        </p:nvCxnSpPr>
        <p:spPr>
          <a:xfrm flipV="1">
            <a:off x="10827657"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362EA3-9C64-8014-C06D-A1A34D826F10}"/>
              </a:ext>
            </a:extLst>
          </p:cNvPr>
          <p:cNvSpPr txBox="1"/>
          <p:nvPr/>
        </p:nvSpPr>
        <p:spPr>
          <a:xfrm>
            <a:off x="3257551" y="5842783"/>
            <a:ext cx="1059542" cy="369332"/>
          </a:xfrm>
          <a:prstGeom prst="rect">
            <a:avLst/>
          </a:prstGeom>
          <a:noFill/>
        </p:spPr>
        <p:txBody>
          <a:bodyPr wrap="square" rtlCol="0">
            <a:spAutoFit/>
          </a:bodyPr>
          <a:lstStyle/>
          <a:p>
            <a:r>
              <a:rPr lang="en-US" dirty="0"/>
              <a:t>Asleep</a:t>
            </a:r>
          </a:p>
        </p:txBody>
      </p:sp>
      <p:sp>
        <p:nvSpPr>
          <p:cNvPr id="13" name="TextBox 12">
            <a:extLst>
              <a:ext uri="{FF2B5EF4-FFF2-40B4-BE49-F238E27FC236}">
                <a16:creationId xmlns:a16="http://schemas.microsoft.com/office/drawing/2014/main" id="{45806601-4A39-29A4-91C7-B248DDA626BA}"/>
              </a:ext>
            </a:extLst>
          </p:cNvPr>
          <p:cNvSpPr txBox="1"/>
          <p:nvPr/>
        </p:nvSpPr>
        <p:spPr>
          <a:xfrm>
            <a:off x="8097156" y="5842783"/>
            <a:ext cx="1059542" cy="369332"/>
          </a:xfrm>
          <a:prstGeom prst="rect">
            <a:avLst/>
          </a:prstGeom>
          <a:noFill/>
        </p:spPr>
        <p:txBody>
          <a:bodyPr wrap="square" rtlCol="0">
            <a:spAutoFit/>
          </a:bodyPr>
          <a:lstStyle/>
          <a:p>
            <a:r>
              <a:rPr lang="en-US" dirty="0"/>
              <a:t>Awake</a:t>
            </a:r>
          </a:p>
        </p:txBody>
      </p:sp>
      <p:cxnSp>
        <p:nvCxnSpPr>
          <p:cNvPr id="14" name="Straight Connector 13">
            <a:extLst>
              <a:ext uri="{FF2B5EF4-FFF2-40B4-BE49-F238E27FC236}">
                <a16:creationId xmlns:a16="http://schemas.microsoft.com/office/drawing/2014/main" id="{60895D9C-3257-0830-0179-8476655F78FD}"/>
              </a:ext>
            </a:extLst>
          </p:cNvPr>
          <p:cNvCxnSpPr/>
          <p:nvPr/>
        </p:nvCxnSpPr>
        <p:spPr>
          <a:xfrm flipV="1">
            <a:off x="4376060"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97C667-5F8D-6937-3246-C2BB7E9871BF}"/>
              </a:ext>
            </a:extLst>
          </p:cNvPr>
          <p:cNvCxnSpPr/>
          <p:nvPr/>
        </p:nvCxnSpPr>
        <p:spPr>
          <a:xfrm flipV="1">
            <a:off x="5130801"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32F30C-07A0-F66D-7A0E-2A142A11D758}"/>
              </a:ext>
            </a:extLst>
          </p:cNvPr>
          <p:cNvSpPr txBox="1"/>
          <p:nvPr/>
        </p:nvSpPr>
        <p:spPr>
          <a:xfrm>
            <a:off x="4477658" y="5796784"/>
            <a:ext cx="1059542" cy="369332"/>
          </a:xfrm>
          <a:prstGeom prst="rect">
            <a:avLst/>
          </a:prstGeom>
          <a:noFill/>
        </p:spPr>
        <p:txBody>
          <a:bodyPr wrap="square" rtlCol="0">
            <a:spAutoFit/>
          </a:bodyPr>
          <a:lstStyle/>
          <a:p>
            <a:r>
              <a:rPr lang="en-US" dirty="0">
                <a:solidFill>
                  <a:schemeClr val="tx1">
                    <a:lumMod val="50000"/>
                    <a:lumOff val="50000"/>
                  </a:schemeClr>
                </a:solidFill>
              </a:rPr>
              <a:t>REM</a:t>
            </a:r>
          </a:p>
        </p:txBody>
      </p:sp>
      <p:sp>
        <p:nvSpPr>
          <p:cNvPr id="17" name="TextBox 16">
            <a:extLst>
              <a:ext uri="{FF2B5EF4-FFF2-40B4-BE49-F238E27FC236}">
                <a16:creationId xmlns:a16="http://schemas.microsoft.com/office/drawing/2014/main" id="{16E46C68-1DCA-9747-5A22-4D05FD4FB1D3}"/>
              </a:ext>
            </a:extLst>
          </p:cNvPr>
          <p:cNvSpPr txBox="1"/>
          <p:nvPr/>
        </p:nvSpPr>
        <p:spPr>
          <a:xfrm rot="16200000">
            <a:off x="-435878" y="3570450"/>
            <a:ext cx="1945818" cy="369332"/>
          </a:xfrm>
          <a:prstGeom prst="rect">
            <a:avLst/>
          </a:prstGeom>
          <a:noFill/>
        </p:spPr>
        <p:txBody>
          <a:bodyPr wrap="square" rtlCol="0">
            <a:spAutoFit/>
          </a:bodyPr>
          <a:lstStyle/>
          <a:p>
            <a:r>
              <a:rPr lang="en-US" dirty="0"/>
              <a:t>CO2 Level: Solid</a:t>
            </a:r>
          </a:p>
        </p:txBody>
      </p:sp>
      <p:pic>
        <p:nvPicPr>
          <p:cNvPr id="18" name="Picture 17">
            <a:extLst>
              <a:ext uri="{FF2B5EF4-FFF2-40B4-BE49-F238E27FC236}">
                <a16:creationId xmlns:a16="http://schemas.microsoft.com/office/drawing/2014/main" id="{45FC8DAF-59EA-05B7-BAFB-6F78D56A8239}"/>
              </a:ext>
            </a:extLst>
          </p:cNvPr>
          <p:cNvPicPr>
            <a:picLocks noChangeAspect="1"/>
          </p:cNvPicPr>
          <p:nvPr/>
        </p:nvPicPr>
        <p:blipFill>
          <a:blip r:embed="rId3"/>
          <a:stretch>
            <a:fillRect/>
          </a:stretch>
        </p:blipFill>
        <p:spPr>
          <a:xfrm>
            <a:off x="6403521" y="127907"/>
            <a:ext cx="4203700" cy="2654300"/>
          </a:xfrm>
          <a:prstGeom prst="rect">
            <a:avLst/>
          </a:prstGeom>
        </p:spPr>
      </p:pic>
      <p:cxnSp>
        <p:nvCxnSpPr>
          <p:cNvPr id="20" name="Straight Connector 19">
            <a:extLst>
              <a:ext uri="{FF2B5EF4-FFF2-40B4-BE49-F238E27FC236}">
                <a16:creationId xmlns:a16="http://schemas.microsoft.com/office/drawing/2014/main" id="{3FA5C3F6-AEA8-F206-7EF7-326E4327341D}"/>
              </a:ext>
            </a:extLst>
          </p:cNvPr>
          <p:cNvCxnSpPr>
            <a:cxnSpLocks/>
          </p:cNvCxnSpPr>
          <p:nvPr/>
        </p:nvCxnSpPr>
        <p:spPr>
          <a:xfrm>
            <a:off x="1669142" y="4978402"/>
            <a:ext cx="2706918"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48A9D7-A925-3EA0-8FF9-9B0C0C0E34F1}"/>
              </a:ext>
            </a:extLst>
          </p:cNvPr>
          <p:cNvCxnSpPr>
            <a:cxnSpLocks/>
          </p:cNvCxnSpPr>
          <p:nvPr/>
        </p:nvCxnSpPr>
        <p:spPr>
          <a:xfrm>
            <a:off x="4376060" y="4423224"/>
            <a:ext cx="754741"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F68A3-CB12-C0A5-3C01-79C6AE7D339B}"/>
              </a:ext>
            </a:extLst>
          </p:cNvPr>
          <p:cNvCxnSpPr>
            <a:cxnSpLocks/>
          </p:cNvCxnSpPr>
          <p:nvPr/>
        </p:nvCxnSpPr>
        <p:spPr>
          <a:xfrm>
            <a:off x="5159829" y="4978402"/>
            <a:ext cx="522514"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EB229-DD3C-4A7E-E6F2-1081FC051987}"/>
              </a:ext>
            </a:extLst>
          </p:cNvPr>
          <p:cNvCxnSpPr>
            <a:cxnSpLocks/>
          </p:cNvCxnSpPr>
          <p:nvPr/>
        </p:nvCxnSpPr>
        <p:spPr>
          <a:xfrm>
            <a:off x="5718629" y="5083625"/>
            <a:ext cx="5109028"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D7F0AA-CBCB-21BE-7533-583F10FDBD58}"/>
              </a:ext>
            </a:extLst>
          </p:cNvPr>
          <p:cNvSpPr txBox="1"/>
          <p:nvPr/>
        </p:nvSpPr>
        <p:spPr>
          <a:xfrm rot="16200000">
            <a:off x="-142543" y="3478375"/>
            <a:ext cx="2129967" cy="369332"/>
          </a:xfrm>
          <a:prstGeom prst="rect">
            <a:avLst/>
          </a:prstGeom>
          <a:noFill/>
        </p:spPr>
        <p:txBody>
          <a:bodyPr wrap="square" rtlCol="0">
            <a:spAutoFit/>
          </a:bodyPr>
          <a:lstStyle/>
          <a:p>
            <a:r>
              <a:rPr lang="en-US" dirty="0"/>
              <a:t>HCO3- Level: Dashed</a:t>
            </a:r>
          </a:p>
        </p:txBody>
      </p:sp>
      <p:cxnSp>
        <p:nvCxnSpPr>
          <p:cNvPr id="31" name="Straight Connector 30">
            <a:extLst>
              <a:ext uri="{FF2B5EF4-FFF2-40B4-BE49-F238E27FC236}">
                <a16:creationId xmlns:a16="http://schemas.microsoft.com/office/drawing/2014/main" id="{7CFA72E7-B6A8-7E42-8635-B06E87C42661}"/>
              </a:ext>
            </a:extLst>
          </p:cNvPr>
          <p:cNvCxnSpPr>
            <a:cxnSpLocks/>
          </p:cNvCxnSpPr>
          <p:nvPr/>
        </p:nvCxnSpPr>
        <p:spPr>
          <a:xfrm flipV="1">
            <a:off x="1669142" y="4994743"/>
            <a:ext cx="2702380" cy="88882"/>
          </a:xfrm>
          <a:prstGeom prst="line">
            <a:avLst/>
          </a:prstGeom>
          <a:ln w="635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52FB9C-17EF-3888-4E89-B9885026722A}"/>
              </a:ext>
            </a:extLst>
          </p:cNvPr>
          <p:cNvCxnSpPr>
            <a:cxnSpLocks/>
          </p:cNvCxnSpPr>
          <p:nvPr/>
        </p:nvCxnSpPr>
        <p:spPr>
          <a:xfrm flipV="1">
            <a:off x="4410527" y="4728025"/>
            <a:ext cx="749302" cy="264263"/>
          </a:xfrm>
          <a:prstGeom prst="line">
            <a:avLst/>
          </a:prstGeom>
          <a:ln w="635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D5A73-824A-7A46-453F-750BEFC5160B}"/>
              </a:ext>
            </a:extLst>
          </p:cNvPr>
          <p:cNvCxnSpPr>
            <a:cxnSpLocks/>
          </p:cNvCxnSpPr>
          <p:nvPr/>
        </p:nvCxnSpPr>
        <p:spPr>
          <a:xfrm>
            <a:off x="5032829" y="4755105"/>
            <a:ext cx="685800" cy="219644"/>
          </a:xfrm>
          <a:prstGeom prst="line">
            <a:avLst/>
          </a:prstGeom>
          <a:ln w="635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684758-0A3D-24E5-DD4A-F9F62D617805}"/>
              </a:ext>
            </a:extLst>
          </p:cNvPr>
          <p:cNvCxnSpPr>
            <a:cxnSpLocks/>
          </p:cNvCxnSpPr>
          <p:nvPr/>
        </p:nvCxnSpPr>
        <p:spPr>
          <a:xfrm>
            <a:off x="5721349" y="4994743"/>
            <a:ext cx="5106308" cy="88882"/>
          </a:xfrm>
          <a:prstGeom prst="line">
            <a:avLst/>
          </a:prstGeom>
          <a:ln w="635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8D593-0E6D-7BF6-BBD2-6D1F5C885203}"/>
              </a:ext>
            </a:extLst>
          </p:cNvPr>
          <p:cNvSpPr txBox="1"/>
          <p:nvPr/>
        </p:nvSpPr>
        <p:spPr>
          <a:xfrm>
            <a:off x="1477734" y="1743240"/>
            <a:ext cx="3420834" cy="646331"/>
          </a:xfrm>
          <a:prstGeom prst="rect">
            <a:avLst/>
          </a:prstGeom>
          <a:noFill/>
        </p:spPr>
        <p:txBody>
          <a:bodyPr wrap="square" rtlCol="0">
            <a:spAutoFit/>
          </a:bodyPr>
          <a:lstStyle/>
          <a:p>
            <a:r>
              <a:rPr lang="en-US" dirty="0"/>
              <a:t>ERS Stage 1: Obesity-associated sleep hypoventilation, intermittent</a:t>
            </a:r>
          </a:p>
        </p:txBody>
      </p:sp>
      <p:cxnSp>
        <p:nvCxnSpPr>
          <p:cNvPr id="27" name="Straight Connector 26">
            <a:extLst>
              <a:ext uri="{FF2B5EF4-FFF2-40B4-BE49-F238E27FC236}">
                <a16:creationId xmlns:a16="http://schemas.microsoft.com/office/drawing/2014/main" id="{B2C8E210-66C9-0DCB-0B6C-211F91C54AA6}"/>
              </a:ext>
            </a:extLst>
          </p:cNvPr>
          <p:cNvCxnSpPr>
            <a:cxnSpLocks/>
          </p:cNvCxnSpPr>
          <p:nvPr/>
        </p:nvCxnSpPr>
        <p:spPr>
          <a:xfrm>
            <a:off x="3047095" y="4804219"/>
            <a:ext cx="224970"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07D942D-A01E-9344-89FD-01B30BAC4FA6}"/>
              </a:ext>
            </a:extLst>
          </p:cNvPr>
          <p:cNvCxnSpPr>
            <a:cxnSpLocks/>
          </p:cNvCxnSpPr>
          <p:nvPr/>
        </p:nvCxnSpPr>
        <p:spPr>
          <a:xfrm>
            <a:off x="3272065" y="4728015"/>
            <a:ext cx="224970"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7345144-2797-D9A7-C9BF-37D8B27515D2}"/>
              </a:ext>
            </a:extLst>
          </p:cNvPr>
          <p:cNvSpPr txBox="1"/>
          <p:nvPr/>
        </p:nvSpPr>
        <p:spPr>
          <a:xfrm>
            <a:off x="2540009" y="4013198"/>
            <a:ext cx="1059542" cy="646331"/>
          </a:xfrm>
          <a:prstGeom prst="rect">
            <a:avLst/>
          </a:prstGeom>
          <a:noFill/>
        </p:spPr>
        <p:txBody>
          <a:bodyPr wrap="square" rtlCol="0">
            <a:spAutoFit/>
          </a:bodyPr>
          <a:lstStyle/>
          <a:p>
            <a:r>
              <a:rPr lang="en-US" dirty="0"/>
              <a:t>Supine?</a:t>
            </a:r>
          </a:p>
          <a:p>
            <a:r>
              <a:rPr lang="en-US" dirty="0"/>
              <a:t>AHI up</a:t>
            </a:r>
          </a:p>
        </p:txBody>
      </p:sp>
      <p:sp>
        <p:nvSpPr>
          <p:cNvPr id="33" name="TextBox 32">
            <a:extLst>
              <a:ext uri="{FF2B5EF4-FFF2-40B4-BE49-F238E27FC236}">
                <a16:creationId xmlns:a16="http://schemas.microsoft.com/office/drawing/2014/main" id="{4DAE08A5-F2ED-6116-33FE-BED839C3C9C3}"/>
              </a:ext>
            </a:extLst>
          </p:cNvPr>
          <p:cNvSpPr txBox="1"/>
          <p:nvPr/>
        </p:nvSpPr>
        <p:spPr>
          <a:xfrm>
            <a:off x="1575706" y="2361975"/>
            <a:ext cx="4291304" cy="369332"/>
          </a:xfrm>
          <a:prstGeom prst="rect">
            <a:avLst/>
          </a:prstGeom>
          <a:noFill/>
        </p:spPr>
        <p:txBody>
          <a:bodyPr wrap="square" rtlCol="0">
            <a:spAutoFit/>
          </a:bodyPr>
          <a:lstStyle/>
          <a:p>
            <a:r>
              <a:rPr lang="en-US" dirty="0"/>
              <a:t>Physiology: HCO3- changes slower than CO2</a:t>
            </a:r>
          </a:p>
        </p:txBody>
      </p:sp>
    </p:spTree>
    <p:extLst>
      <p:ext uri="{BB962C8B-B14F-4D97-AF65-F5344CB8AC3E}">
        <p14:creationId xmlns:p14="http://schemas.microsoft.com/office/powerpoint/2010/main" val="3886736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2935-DD3E-9A47-9A75-29DF42F4AECE}"/>
              </a:ext>
            </a:extLst>
          </p:cNvPr>
          <p:cNvSpPr>
            <a:spLocks noGrp="1"/>
          </p:cNvSpPr>
          <p:nvPr>
            <p:ph type="title"/>
          </p:nvPr>
        </p:nvSpPr>
        <p:spPr/>
        <p:txBody>
          <a:bodyPr/>
          <a:lstStyle/>
          <a:p>
            <a:r>
              <a:rPr lang="en-US" dirty="0"/>
              <a:t>Reasons for Home NIV </a:t>
            </a:r>
          </a:p>
        </p:txBody>
      </p:sp>
      <p:sp>
        <p:nvSpPr>
          <p:cNvPr id="3" name="Content Placeholder 2">
            <a:extLst>
              <a:ext uri="{FF2B5EF4-FFF2-40B4-BE49-F238E27FC236}">
                <a16:creationId xmlns:a16="http://schemas.microsoft.com/office/drawing/2014/main" id="{6A6CFE77-AB9F-6C42-A054-1EB84E6FAD88}"/>
              </a:ext>
            </a:extLst>
          </p:cNvPr>
          <p:cNvSpPr>
            <a:spLocks noGrp="1"/>
          </p:cNvSpPr>
          <p:nvPr>
            <p:ph idx="1"/>
          </p:nvPr>
        </p:nvSpPr>
        <p:spPr>
          <a:xfrm>
            <a:off x="838200" y="1825625"/>
            <a:ext cx="3933305" cy="4351338"/>
          </a:xfrm>
        </p:spPr>
        <p:txBody>
          <a:bodyPr/>
          <a:lstStyle/>
          <a:p>
            <a:r>
              <a:rPr lang="en-US" dirty="0" err="1"/>
              <a:t>Euvoven</a:t>
            </a:r>
            <a:r>
              <a:rPr lang="en-US" dirty="0"/>
              <a:t>: 6.6 per 100k </a:t>
            </a:r>
            <a:r>
              <a:rPr lang="en-US" b="1" dirty="0"/>
              <a:t>DOI:</a:t>
            </a:r>
            <a:r>
              <a:rPr lang="en-US" dirty="0"/>
              <a:t> 10.1183/09031936.05.00066704</a:t>
            </a:r>
          </a:p>
          <a:p>
            <a:r>
              <a:rPr lang="en-US" dirty="0"/>
              <a:t>Canada (</a:t>
            </a:r>
            <a:r>
              <a:rPr lang="en-US" dirty="0" err="1"/>
              <a:t>Canuvent</a:t>
            </a:r>
            <a:r>
              <a:rPr lang="en-US" dirty="0"/>
              <a:t>): DOI: https://</a:t>
            </a:r>
            <a:r>
              <a:rPr lang="en-US" dirty="0" err="1"/>
              <a:t>doi.org</a:t>
            </a:r>
            <a:r>
              <a:rPr lang="en-US" dirty="0"/>
              <a:t>/10.4187/respcare.03609</a:t>
            </a:r>
          </a:p>
          <a:p>
            <a:r>
              <a:rPr lang="en-US" dirty="0"/>
              <a:t>AUS/NZ: </a:t>
            </a:r>
            <a:r>
              <a:rPr lang="en-US" b="1" dirty="0"/>
              <a:t>DOI:</a:t>
            </a:r>
            <a:r>
              <a:rPr lang="en-US" dirty="0"/>
              <a:t> 10.1183/09031936.00206311</a:t>
            </a:r>
          </a:p>
        </p:txBody>
      </p:sp>
      <p:pic>
        <p:nvPicPr>
          <p:cNvPr id="5" name="Picture 4" descr="Chart&#10;&#10;Description automatically generated">
            <a:extLst>
              <a:ext uri="{FF2B5EF4-FFF2-40B4-BE49-F238E27FC236}">
                <a16:creationId xmlns:a16="http://schemas.microsoft.com/office/drawing/2014/main" id="{911509CF-0E6D-7146-999E-524AD06B78AA}"/>
              </a:ext>
            </a:extLst>
          </p:cNvPr>
          <p:cNvPicPr>
            <a:picLocks noChangeAspect="1"/>
          </p:cNvPicPr>
          <p:nvPr/>
        </p:nvPicPr>
        <p:blipFill>
          <a:blip r:embed="rId3"/>
          <a:stretch>
            <a:fillRect/>
          </a:stretch>
        </p:blipFill>
        <p:spPr>
          <a:xfrm>
            <a:off x="8965092" y="1925782"/>
            <a:ext cx="3226908" cy="3006436"/>
          </a:xfrm>
          <a:prstGeom prst="rect">
            <a:avLst/>
          </a:prstGeom>
        </p:spPr>
      </p:pic>
      <p:pic>
        <p:nvPicPr>
          <p:cNvPr id="7" name="Picture 6" descr="Table&#10;&#10;Description automatically generated">
            <a:extLst>
              <a:ext uri="{FF2B5EF4-FFF2-40B4-BE49-F238E27FC236}">
                <a16:creationId xmlns:a16="http://schemas.microsoft.com/office/drawing/2014/main" id="{284DAF5C-0413-A240-942C-D76B18204BCD}"/>
              </a:ext>
            </a:extLst>
          </p:cNvPr>
          <p:cNvPicPr>
            <a:picLocks noChangeAspect="1"/>
          </p:cNvPicPr>
          <p:nvPr/>
        </p:nvPicPr>
        <p:blipFill>
          <a:blip r:embed="rId4"/>
          <a:stretch>
            <a:fillRect/>
          </a:stretch>
        </p:blipFill>
        <p:spPr>
          <a:xfrm>
            <a:off x="6096000" y="3429000"/>
            <a:ext cx="2513224" cy="3309078"/>
          </a:xfrm>
          <a:prstGeom prst="rect">
            <a:avLst/>
          </a:prstGeom>
        </p:spPr>
      </p:pic>
      <p:sp>
        <p:nvSpPr>
          <p:cNvPr id="8" name="Text Box 1">
            <a:extLst>
              <a:ext uri="{FF2B5EF4-FFF2-40B4-BE49-F238E27FC236}">
                <a16:creationId xmlns:a16="http://schemas.microsoft.com/office/drawing/2014/main" id="{99D5EF94-472A-0B4F-974B-2CC2EBCE7165}"/>
              </a:ext>
            </a:extLst>
          </p:cNvPr>
          <p:cNvSpPr txBox="1">
            <a:spLocks noChangeArrowheads="1"/>
          </p:cNvSpPr>
          <p:nvPr/>
        </p:nvSpPr>
        <p:spPr bwMode="auto">
          <a:xfrm>
            <a:off x="7352612" y="364490"/>
            <a:ext cx="499462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600" b="1" dirty="0">
                <a:latin typeface="Arial" panose="020B0604020202020204" pitchFamily="34" charset="0"/>
              </a:rPr>
              <a:t>Percentage of users in each disease category by country (see Methods section for an explanation of disease categories). ▪: lung/airways; : thoracic cage; □: neuromuscular.</a:t>
            </a:r>
          </a:p>
        </p:txBody>
      </p:sp>
      <p:pic>
        <p:nvPicPr>
          <p:cNvPr id="9" name="Picture 2">
            <a:extLst>
              <a:ext uri="{FF2B5EF4-FFF2-40B4-BE49-F238E27FC236}">
                <a16:creationId xmlns:a16="http://schemas.microsoft.com/office/drawing/2014/main" id="{3374B2E7-1521-104A-951F-D888B641C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275" y="1217075"/>
            <a:ext cx="2780174" cy="2008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3">
            <a:extLst>
              <a:ext uri="{FF2B5EF4-FFF2-40B4-BE49-F238E27FC236}">
                <a16:creationId xmlns:a16="http://schemas.microsoft.com/office/drawing/2014/main" id="{2059FC3A-9936-A34B-AC94-7D0007D28BE8}"/>
              </a:ext>
            </a:extLst>
          </p:cNvPr>
          <p:cNvSpPr txBox="1">
            <a:spLocks noChangeArrowheads="1"/>
          </p:cNvSpPr>
          <p:nvPr/>
        </p:nvSpPr>
        <p:spPr bwMode="auto">
          <a:xfrm>
            <a:off x="1309688" y="6583363"/>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200" b="1">
                <a:latin typeface="Arial" panose="020B0604020202020204" pitchFamily="34" charset="0"/>
              </a:rPr>
              <a:t>S. J. Lloyd-Owen et al. Eur Respir J 2005;25:1025-1031</a:t>
            </a:r>
          </a:p>
        </p:txBody>
      </p:sp>
    </p:spTree>
    <p:extLst>
      <p:ext uri="{BB962C8B-B14F-4D97-AF65-F5344CB8AC3E}">
        <p14:creationId xmlns:p14="http://schemas.microsoft.com/office/powerpoint/2010/main" val="3646153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0358-5095-054C-A8C7-D4AE76CC607B}"/>
              </a:ext>
            </a:extLst>
          </p:cNvPr>
          <p:cNvSpPr>
            <a:spLocks noGrp="1"/>
          </p:cNvSpPr>
          <p:nvPr>
            <p:ph type="title"/>
          </p:nvPr>
        </p:nvSpPr>
        <p:spPr/>
        <p:txBody>
          <a:bodyPr/>
          <a:lstStyle/>
          <a:p>
            <a:r>
              <a:rPr lang="en-US" dirty="0"/>
              <a:t>Trends- DOI: https://</a:t>
            </a:r>
            <a:r>
              <a:rPr lang="en-US" dirty="0" err="1"/>
              <a:t>doi.org</a:t>
            </a:r>
            <a:r>
              <a:rPr lang="en-US" dirty="0"/>
              <a:t>/10.1016/j.chest.2020.02.064</a:t>
            </a:r>
          </a:p>
        </p:txBody>
      </p:sp>
      <p:sp>
        <p:nvSpPr>
          <p:cNvPr id="3" name="Content Placeholder 2">
            <a:extLst>
              <a:ext uri="{FF2B5EF4-FFF2-40B4-BE49-F238E27FC236}">
                <a16:creationId xmlns:a16="http://schemas.microsoft.com/office/drawing/2014/main" id="{0D0CCE5B-33E7-8243-AB85-75026253A0FE}"/>
              </a:ext>
            </a:extLst>
          </p:cNvPr>
          <p:cNvSpPr>
            <a:spLocks noGrp="1"/>
          </p:cNvSpPr>
          <p:nvPr>
            <p:ph idx="1"/>
          </p:nvPr>
        </p:nvSpPr>
        <p:spPr>
          <a:xfrm>
            <a:off x="838201" y="1825625"/>
            <a:ext cx="5556066" cy="4351338"/>
          </a:xfrm>
        </p:spPr>
        <p:txBody>
          <a:bodyPr>
            <a:normAutofit fontScale="62500" lnSpcReduction="20000"/>
          </a:bodyPr>
          <a:lstStyle/>
          <a:p>
            <a:r>
              <a:rPr lang="en-US" dirty="0"/>
              <a:t>“The population of patients under chronic NIV has also changed, from the initial predominantly restrictive indications (sequelae of TB, </a:t>
            </a:r>
            <a:r>
              <a:rPr lang="en-US" dirty="0" err="1"/>
              <a:t>postpolio</a:t>
            </a:r>
            <a:r>
              <a:rPr lang="en-US" dirty="0"/>
              <a:t> syndrome, chest wall disorders, and neuromuscular disorders) to a progressive increase of patients with chronic respiratory failure (CRF) because of obesity hypoventilation syndrome (OHS), COPD, and overlap syndromes which  started in the late 1990s”</a:t>
            </a:r>
          </a:p>
          <a:p>
            <a:r>
              <a:rPr lang="en-US" dirty="0"/>
              <a:t>Obesity was highly prevalent: BMI was $ 30 kg/m2 in 270 patients (55%), $ 35 kg/m2 in 180 patients (37%), and $ 40 kg/m2 in 106 patients (22%).</a:t>
            </a:r>
          </a:p>
          <a:p>
            <a:r>
              <a:rPr lang="en-US" dirty="0"/>
              <a:t>NIV was initiated electively in 247 subjects (50%) vs in an emergency setting for 220 (45% of all patients; not specified for 22 patients; 5%). Most patients were started on NIV as inpatients (n ¼ 400; 82%) vs 73 (15%) as outpatients (not specified for 16 patients; 3%)</a:t>
            </a:r>
          </a:p>
        </p:txBody>
      </p:sp>
      <p:pic>
        <p:nvPicPr>
          <p:cNvPr id="5" name="Picture 4" descr="Chart, bar chart&#10;&#10;Description automatically generated">
            <a:extLst>
              <a:ext uri="{FF2B5EF4-FFF2-40B4-BE49-F238E27FC236}">
                <a16:creationId xmlns:a16="http://schemas.microsoft.com/office/drawing/2014/main" id="{357F25D2-BB78-3C46-938D-58109935C6F7}"/>
              </a:ext>
            </a:extLst>
          </p:cNvPr>
          <p:cNvPicPr>
            <a:picLocks noChangeAspect="1"/>
          </p:cNvPicPr>
          <p:nvPr/>
        </p:nvPicPr>
        <p:blipFill>
          <a:blip r:embed="rId3"/>
          <a:stretch>
            <a:fillRect/>
          </a:stretch>
        </p:blipFill>
        <p:spPr>
          <a:xfrm>
            <a:off x="5922219" y="2160486"/>
            <a:ext cx="3178699" cy="3714865"/>
          </a:xfrm>
          <a:prstGeom prst="rect">
            <a:avLst/>
          </a:prstGeom>
        </p:spPr>
      </p:pic>
      <p:pic>
        <p:nvPicPr>
          <p:cNvPr id="7" name="Picture 6" descr="Table&#10;&#10;Description automatically generated">
            <a:extLst>
              <a:ext uri="{FF2B5EF4-FFF2-40B4-BE49-F238E27FC236}">
                <a16:creationId xmlns:a16="http://schemas.microsoft.com/office/drawing/2014/main" id="{05E89848-A619-6449-B38D-EDC52D452232}"/>
              </a:ext>
            </a:extLst>
          </p:cNvPr>
          <p:cNvPicPr>
            <a:picLocks noChangeAspect="1"/>
          </p:cNvPicPr>
          <p:nvPr/>
        </p:nvPicPr>
        <p:blipFill>
          <a:blip r:embed="rId4"/>
          <a:stretch>
            <a:fillRect/>
          </a:stretch>
        </p:blipFill>
        <p:spPr>
          <a:xfrm>
            <a:off x="9100918" y="1825625"/>
            <a:ext cx="2871948" cy="4695407"/>
          </a:xfrm>
          <a:prstGeom prst="rect">
            <a:avLst/>
          </a:prstGeom>
        </p:spPr>
      </p:pic>
    </p:spTree>
    <p:extLst>
      <p:ext uri="{BB962C8B-B14F-4D97-AF65-F5344CB8AC3E}">
        <p14:creationId xmlns:p14="http://schemas.microsoft.com/office/powerpoint/2010/main" val="412726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CE5-1D97-F67C-58F3-A8F8B61975D7}"/>
              </a:ext>
            </a:extLst>
          </p:cNvPr>
          <p:cNvSpPr>
            <a:spLocks noGrp="1"/>
          </p:cNvSpPr>
          <p:nvPr>
            <p:ph type="title"/>
          </p:nvPr>
        </p:nvSpPr>
        <p:spPr/>
        <p:txBody>
          <a:bodyPr/>
          <a:lstStyle/>
          <a:p>
            <a:r>
              <a:rPr lang="en-US" dirty="0"/>
              <a:t>Pathogenesis</a:t>
            </a:r>
          </a:p>
        </p:txBody>
      </p:sp>
      <p:cxnSp>
        <p:nvCxnSpPr>
          <p:cNvPr id="5" name="Straight Connector 4">
            <a:extLst>
              <a:ext uri="{FF2B5EF4-FFF2-40B4-BE49-F238E27FC236}">
                <a16:creationId xmlns:a16="http://schemas.microsoft.com/office/drawing/2014/main" id="{B19F82C6-A0CD-573A-9D15-2226A5337A83}"/>
              </a:ext>
            </a:extLst>
          </p:cNvPr>
          <p:cNvCxnSpPr/>
          <p:nvPr/>
        </p:nvCxnSpPr>
        <p:spPr>
          <a:xfrm>
            <a:off x="1190171" y="5573486"/>
            <a:ext cx="100293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A6BB6-38EF-174B-EA5E-E8D715621B5E}"/>
              </a:ext>
            </a:extLst>
          </p:cNvPr>
          <p:cNvCxnSpPr/>
          <p:nvPr/>
        </p:nvCxnSpPr>
        <p:spPr>
          <a:xfrm flipV="1">
            <a:off x="1669142"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26F3-5FD8-A984-1E8B-A60C528A13E6}"/>
              </a:ext>
            </a:extLst>
          </p:cNvPr>
          <p:cNvCxnSpPr/>
          <p:nvPr/>
        </p:nvCxnSpPr>
        <p:spPr>
          <a:xfrm flipV="1">
            <a:off x="5682343"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34630-A6F0-0C43-C1FD-9BADD682163F}"/>
              </a:ext>
            </a:extLst>
          </p:cNvPr>
          <p:cNvCxnSpPr/>
          <p:nvPr/>
        </p:nvCxnSpPr>
        <p:spPr>
          <a:xfrm flipV="1">
            <a:off x="10827657"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362EA3-9C64-8014-C06D-A1A34D826F10}"/>
              </a:ext>
            </a:extLst>
          </p:cNvPr>
          <p:cNvSpPr txBox="1"/>
          <p:nvPr/>
        </p:nvSpPr>
        <p:spPr>
          <a:xfrm>
            <a:off x="3257551" y="5842783"/>
            <a:ext cx="1059542" cy="369332"/>
          </a:xfrm>
          <a:prstGeom prst="rect">
            <a:avLst/>
          </a:prstGeom>
          <a:noFill/>
        </p:spPr>
        <p:txBody>
          <a:bodyPr wrap="square" rtlCol="0">
            <a:spAutoFit/>
          </a:bodyPr>
          <a:lstStyle/>
          <a:p>
            <a:r>
              <a:rPr lang="en-US" dirty="0"/>
              <a:t>Asleep</a:t>
            </a:r>
          </a:p>
        </p:txBody>
      </p:sp>
      <p:sp>
        <p:nvSpPr>
          <p:cNvPr id="13" name="TextBox 12">
            <a:extLst>
              <a:ext uri="{FF2B5EF4-FFF2-40B4-BE49-F238E27FC236}">
                <a16:creationId xmlns:a16="http://schemas.microsoft.com/office/drawing/2014/main" id="{45806601-4A39-29A4-91C7-B248DDA626BA}"/>
              </a:ext>
            </a:extLst>
          </p:cNvPr>
          <p:cNvSpPr txBox="1"/>
          <p:nvPr/>
        </p:nvSpPr>
        <p:spPr>
          <a:xfrm>
            <a:off x="8097156" y="5842783"/>
            <a:ext cx="1059542" cy="369332"/>
          </a:xfrm>
          <a:prstGeom prst="rect">
            <a:avLst/>
          </a:prstGeom>
          <a:noFill/>
        </p:spPr>
        <p:txBody>
          <a:bodyPr wrap="square" rtlCol="0">
            <a:spAutoFit/>
          </a:bodyPr>
          <a:lstStyle/>
          <a:p>
            <a:r>
              <a:rPr lang="en-US" dirty="0"/>
              <a:t>Awake</a:t>
            </a:r>
          </a:p>
        </p:txBody>
      </p:sp>
      <p:cxnSp>
        <p:nvCxnSpPr>
          <p:cNvPr id="14" name="Straight Connector 13">
            <a:extLst>
              <a:ext uri="{FF2B5EF4-FFF2-40B4-BE49-F238E27FC236}">
                <a16:creationId xmlns:a16="http://schemas.microsoft.com/office/drawing/2014/main" id="{60895D9C-3257-0830-0179-8476655F78FD}"/>
              </a:ext>
            </a:extLst>
          </p:cNvPr>
          <p:cNvCxnSpPr/>
          <p:nvPr/>
        </p:nvCxnSpPr>
        <p:spPr>
          <a:xfrm flipV="1">
            <a:off x="4376060"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97C667-5F8D-6937-3246-C2BB7E9871BF}"/>
              </a:ext>
            </a:extLst>
          </p:cNvPr>
          <p:cNvCxnSpPr/>
          <p:nvPr/>
        </p:nvCxnSpPr>
        <p:spPr>
          <a:xfrm flipV="1">
            <a:off x="5130801"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32F30C-07A0-F66D-7A0E-2A142A11D758}"/>
              </a:ext>
            </a:extLst>
          </p:cNvPr>
          <p:cNvSpPr txBox="1"/>
          <p:nvPr/>
        </p:nvSpPr>
        <p:spPr>
          <a:xfrm>
            <a:off x="4477658" y="5796784"/>
            <a:ext cx="1059542" cy="369332"/>
          </a:xfrm>
          <a:prstGeom prst="rect">
            <a:avLst/>
          </a:prstGeom>
          <a:noFill/>
        </p:spPr>
        <p:txBody>
          <a:bodyPr wrap="square" rtlCol="0">
            <a:spAutoFit/>
          </a:bodyPr>
          <a:lstStyle/>
          <a:p>
            <a:r>
              <a:rPr lang="en-US" dirty="0">
                <a:solidFill>
                  <a:schemeClr val="tx1">
                    <a:lumMod val="50000"/>
                    <a:lumOff val="50000"/>
                  </a:schemeClr>
                </a:solidFill>
              </a:rPr>
              <a:t>REM</a:t>
            </a:r>
          </a:p>
        </p:txBody>
      </p:sp>
      <p:sp>
        <p:nvSpPr>
          <p:cNvPr id="17" name="TextBox 16">
            <a:extLst>
              <a:ext uri="{FF2B5EF4-FFF2-40B4-BE49-F238E27FC236}">
                <a16:creationId xmlns:a16="http://schemas.microsoft.com/office/drawing/2014/main" id="{16E46C68-1DCA-9747-5A22-4D05FD4FB1D3}"/>
              </a:ext>
            </a:extLst>
          </p:cNvPr>
          <p:cNvSpPr txBox="1"/>
          <p:nvPr/>
        </p:nvSpPr>
        <p:spPr>
          <a:xfrm rot="16200000">
            <a:off x="-435878" y="3570450"/>
            <a:ext cx="1945818" cy="369332"/>
          </a:xfrm>
          <a:prstGeom prst="rect">
            <a:avLst/>
          </a:prstGeom>
          <a:noFill/>
        </p:spPr>
        <p:txBody>
          <a:bodyPr wrap="square" rtlCol="0">
            <a:spAutoFit/>
          </a:bodyPr>
          <a:lstStyle/>
          <a:p>
            <a:r>
              <a:rPr lang="en-US" dirty="0"/>
              <a:t>CO2 Level: Solid</a:t>
            </a:r>
          </a:p>
        </p:txBody>
      </p:sp>
      <p:pic>
        <p:nvPicPr>
          <p:cNvPr id="18" name="Picture 17">
            <a:extLst>
              <a:ext uri="{FF2B5EF4-FFF2-40B4-BE49-F238E27FC236}">
                <a16:creationId xmlns:a16="http://schemas.microsoft.com/office/drawing/2014/main" id="{45FC8DAF-59EA-05B7-BAFB-6F78D56A8239}"/>
              </a:ext>
            </a:extLst>
          </p:cNvPr>
          <p:cNvPicPr>
            <a:picLocks noChangeAspect="1"/>
          </p:cNvPicPr>
          <p:nvPr/>
        </p:nvPicPr>
        <p:blipFill>
          <a:blip r:embed="rId3"/>
          <a:stretch>
            <a:fillRect/>
          </a:stretch>
        </p:blipFill>
        <p:spPr>
          <a:xfrm>
            <a:off x="6403521" y="127907"/>
            <a:ext cx="4203700" cy="2654300"/>
          </a:xfrm>
          <a:prstGeom prst="rect">
            <a:avLst/>
          </a:prstGeom>
        </p:spPr>
      </p:pic>
      <p:cxnSp>
        <p:nvCxnSpPr>
          <p:cNvPr id="20" name="Straight Connector 19">
            <a:extLst>
              <a:ext uri="{FF2B5EF4-FFF2-40B4-BE49-F238E27FC236}">
                <a16:creationId xmlns:a16="http://schemas.microsoft.com/office/drawing/2014/main" id="{3FA5C3F6-AEA8-F206-7EF7-326E4327341D}"/>
              </a:ext>
            </a:extLst>
          </p:cNvPr>
          <p:cNvCxnSpPr>
            <a:cxnSpLocks/>
          </p:cNvCxnSpPr>
          <p:nvPr/>
        </p:nvCxnSpPr>
        <p:spPr>
          <a:xfrm>
            <a:off x="1669142" y="4909459"/>
            <a:ext cx="2706918"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48A9D7-A925-3EA0-8FF9-9B0C0C0E34F1}"/>
              </a:ext>
            </a:extLst>
          </p:cNvPr>
          <p:cNvCxnSpPr>
            <a:cxnSpLocks/>
          </p:cNvCxnSpPr>
          <p:nvPr/>
        </p:nvCxnSpPr>
        <p:spPr>
          <a:xfrm>
            <a:off x="4376060" y="4327065"/>
            <a:ext cx="754741"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F68A3-CB12-C0A5-3C01-79C6AE7D339B}"/>
              </a:ext>
            </a:extLst>
          </p:cNvPr>
          <p:cNvCxnSpPr>
            <a:cxnSpLocks/>
          </p:cNvCxnSpPr>
          <p:nvPr/>
        </p:nvCxnSpPr>
        <p:spPr>
          <a:xfrm>
            <a:off x="5159829" y="4869545"/>
            <a:ext cx="522514"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EB229-DD3C-4A7E-E6F2-1081FC051987}"/>
              </a:ext>
            </a:extLst>
          </p:cNvPr>
          <p:cNvCxnSpPr>
            <a:cxnSpLocks/>
          </p:cNvCxnSpPr>
          <p:nvPr/>
        </p:nvCxnSpPr>
        <p:spPr>
          <a:xfrm>
            <a:off x="5718629" y="5083625"/>
            <a:ext cx="5109028"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D7F0AA-CBCB-21BE-7533-583F10FDBD58}"/>
              </a:ext>
            </a:extLst>
          </p:cNvPr>
          <p:cNvSpPr txBox="1"/>
          <p:nvPr/>
        </p:nvSpPr>
        <p:spPr>
          <a:xfrm rot="16200000">
            <a:off x="-142543" y="3478375"/>
            <a:ext cx="2129967" cy="369332"/>
          </a:xfrm>
          <a:prstGeom prst="rect">
            <a:avLst/>
          </a:prstGeom>
          <a:noFill/>
        </p:spPr>
        <p:txBody>
          <a:bodyPr wrap="square" rtlCol="0">
            <a:spAutoFit/>
          </a:bodyPr>
          <a:lstStyle/>
          <a:p>
            <a:r>
              <a:rPr lang="en-US" dirty="0"/>
              <a:t>HCO3- Level: Dashed</a:t>
            </a:r>
          </a:p>
        </p:txBody>
      </p:sp>
      <p:cxnSp>
        <p:nvCxnSpPr>
          <p:cNvPr id="31" name="Straight Connector 30">
            <a:extLst>
              <a:ext uri="{FF2B5EF4-FFF2-40B4-BE49-F238E27FC236}">
                <a16:creationId xmlns:a16="http://schemas.microsoft.com/office/drawing/2014/main" id="{7CFA72E7-B6A8-7E42-8635-B06E87C42661}"/>
              </a:ext>
            </a:extLst>
          </p:cNvPr>
          <p:cNvCxnSpPr>
            <a:cxnSpLocks/>
          </p:cNvCxnSpPr>
          <p:nvPr/>
        </p:nvCxnSpPr>
        <p:spPr>
          <a:xfrm flipV="1">
            <a:off x="1669142" y="4669949"/>
            <a:ext cx="2741385" cy="260866"/>
          </a:xfrm>
          <a:prstGeom prst="line">
            <a:avLst/>
          </a:prstGeom>
          <a:ln w="635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52FB9C-17EF-3888-4E89-B9885026722A}"/>
              </a:ext>
            </a:extLst>
          </p:cNvPr>
          <p:cNvCxnSpPr>
            <a:cxnSpLocks/>
          </p:cNvCxnSpPr>
          <p:nvPr/>
        </p:nvCxnSpPr>
        <p:spPr>
          <a:xfrm flipV="1">
            <a:off x="4410527" y="4542971"/>
            <a:ext cx="660402" cy="124523"/>
          </a:xfrm>
          <a:prstGeom prst="line">
            <a:avLst/>
          </a:prstGeom>
          <a:ln w="635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D5A73-824A-7A46-453F-750BEFC5160B}"/>
              </a:ext>
            </a:extLst>
          </p:cNvPr>
          <p:cNvCxnSpPr>
            <a:cxnSpLocks/>
          </p:cNvCxnSpPr>
          <p:nvPr/>
        </p:nvCxnSpPr>
        <p:spPr>
          <a:xfrm>
            <a:off x="5105395" y="4529321"/>
            <a:ext cx="613234" cy="30399"/>
          </a:xfrm>
          <a:prstGeom prst="line">
            <a:avLst/>
          </a:prstGeom>
          <a:ln w="635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684758-0A3D-24E5-DD4A-F9F62D617805}"/>
              </a:ext>
            </a:extLst>
          </p:cNvPr>
          <p:cNvCxnSpPr>
            <a:cxnSpLocks/>
          </p:cNvCxnSpPr>
          <p:nvPr/>
        </p:nvCxnSpPr>
        <p:spPr>
          <a:xfrm>
            <a:off x="5682343" y="4613725"/>
            <a:ext cx="5145314" cy="276594"/>
          </a:xfrm>
          <a:prstGeom prst="line">
            <a:avLst/>
          </a:prstGeom>
          <a:ln w="635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8D593-0E6D-7BF6-BBD2-6D1F5C885203}"/>
              </a:ext>
            </a:extLst>
          </p:cNvPr>
          <p:cNvSpPr txBox="1"/>
          <p:nvPr/>
        </p:nvSpPr>
        <p:spPr>
          <a:xfrm>
            <a:off x="1477734" y="1743240"/>
            <a:ext cx="3420834" cy="646331"/>
          </a:xfrm>
          <a:prstGeom prst="rect">
            <a:avLst/>
          </a:prstGeom>
          <a:noFill/>
        </p:spPr>
        <p:txBody>
          <a:bodyPr wrap="square" rtlCol="0">
            <a:spAutoFit/>
          </a:bodyPr>
          <a:lstStyle/>
          <a:p>
            <a:r>
              <a:rPr lang="en-US" dirty="0"/>
              <a:t>ERS Stage 2: Obesity-associated sleep hypoventilation, sustained</a:t>
            </a:r>
          </a:p>
        </p:txBody>
      </p:sp>
      <p:cxnSp>
        <p:nvCxnSpPr>
          <p:cNvPr id="33" name="Straight Connector 32">
            <a:extLst>
              <a:ext uri="{FF2B5EF4-FFF2-40B4-BE49-F238E27FC236}">
                <a16:creationId xmlns:a16="http://schemas.microsoft.com/office/drawing/2014/main" id="{E00B55B5-9233-DAAC-E41E-1F91400A2A1F}"/>
              </a:ext>
            </a:extLst>
          </p:cNvPr>
          <p:cNvCxnSpPr>
            <a:cxnSpLocks/>
          </p:cNvCxnSpPr>
          <p:nvPr/>
        </p:nvCxnSpPr>
        <p:spPr>
          <a:xfrm>
            <a:off x="3032581" y="4435919"/>
            <a:ext cx="224970"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1FDB60-653C-6B6D-5874-DD6459FAB1FC}"/>
              </a:ext>
            </a:extLst>
          </p:cNvPr>
          <p:cNvCxnSpPr>
            <a:cxnSpLocks/>
          </p:cNvCxnSpPr>
          <p:nvPr/>
        </p:nvCxnSpPr>
        <p:spPr>
          <a:xfrm>
            <a:off x="3257551" y="4359715"/>
            <a:ext cx="224970"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2523281-9CCC-89BC-2EBA-9A474BD9D06E}"/>
              </a:ext>
            </a:extLst>
          </p:cNvPr>
          <p:cNvSpPr txBox="1"/>
          <p:nvPr/>
        </p:nvSpPr>
        <p:spPr>
          <a:xfrm>
            <a:off x="1575706" y="2361975"/>
            <a:ext cx="4291304" cy="369332"/>
          </a:xfrm>
          <a:prstGeom prst="rect">
            <a:avLst/>
          </a:prstGeom>
          <a:noFill/>
        </p:spPr>
        <p:txBody>
          <a:bodyPr wrap="square" rtlCol="0">
            <a:spAutoFit/>
          </a:bodyPr>
          <a:lstStyle/>
          <a:p>
            <a:r>
              <a:rPr lang="en-US" dirty="0"/>
              <a:t>Physiology: HCO3- retention</a:t>
            </a:r>
          </a:p>
        </p:txBody>
      </p:sp>
    </p:spTree>
    <p:extLst>
      <p:ext uri="{BB962C8B-B14F-4D97-AF65-F5344CB8AC3E}">
        <p14:creationId xmlns:p14="http://schemas.microsoft.com/office/powerpoint/2010/main" val="50645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CE5-1D97-F67C-58F3-A8F8B61975D7}"/>
              </a:ext>
            </a:extLst>
          </p:cNvPr>
          <p:cNvSpPr>
            <a:spLocks noGrp="1"/>
          </p:cNvSpPr>
          <p:nvPr>
            <p:ph type="title"/>
          </p:nvPr>
        </p:nvSpPr>
        <p:spPr/>
        <p:txBody>
          <a:bodyPr/>
          <a:lstStyle/>
          <a:p>
            <a:r>
              <a:rPr lang="en-US" dirty="0"/>
              <a:t>Pathogenesis</a:t>
            </a:r>
          </a:p>
        </p:txBody>
      </p:sp>
      <p:cxnSp>
        <p:nvCxnSpPr>
          <p:cNvPr id="5" name="Straight Connector 4">
            <a:extLst>
              <a:ext uri="{FF2B5EF4-FFF2-40B4-BE49-F238E27FC236}">
                <a16:creationId xmlns:a16="http://schemas.microsoft.com/office/drawing/2014/main" id="{B19F82C6-A0CD-573A-9D15-2226A5337A83}"/>
              </a:ext>
            </a:extLst>
          </p:cNvPr>
          <p:cNvCxnSpPr/>
          <p:nvPr/>
        </p:nvCxnSpPr>
        <p:spPr>
          <a:xfrm>
            <a:off x="1190171" y="5573486"/>
            <a:ext cx="100293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A6BB6-38EF-174B-EA5E-E8D715621B5E}"/>
              </a:ext>
            </a:extLst>
          </p:cNvPr>
          <p:cNvCxnSpPr/>
          <p:nvPr/>
        </p:nvCxnSpPr>
        <p:spPr>
          <a:xfrm flipV="1">
            <a:off x="1669142"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26F3-5FD8-A984-1E8B-A60C528A13E6}"/>
              </a:ext>
            </a:extLst>
          </p:cNvPr>
          <p:cNvCxnSpPr/>
          <p:nvPr/>
        </p:nvCxnSpPr>
        <p:spPr>
          <a:xfrm flipV="1">
            <a:off x="5682343"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34630-A6F0-0C43-C1FD-9BADD682163F}"/>
              </a:ext>
            </a:extLst>
          </p:cNvPr>
          <p:cNvCxnSpPr/>
          <p:nvPr/>
        </p:nvCxnSpPr>
        <p:spPr>
          <a:xfrm flipV="1">
            <a:off x="10827657"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362EA3-9C64-8014-C06D-A1A34D826F10}"/>
              </a:ext>
            </a:extLst>
          </p:cNvPr>
          <p:cNvSpPr txBox="1"/>
          <p:nvPr/>
        </p:nvSpPr>
        <p:spPr>
          <a:xfrm>
            <a:off x="3257551" y="5842783"/>
            <a:ext cx="1059542" cy="369332"/>
          </a:xfrm>
          <a:prstGeom prst="rect">
            <a:avLst/>
          </a:prstGeom>
          <a:noFill/>
        </p:spPr>
        <p:txBody>
          <a:bodyPr wrap="square" rtlCol="0">
            <a:spAutoFit/>
          </a:bodyPr>
          <a:lstStyle/>
          <a:p>
            <a:r>
              <a:rPr lang="en-US" dirty="0"/>
              <a:t>Asleep</a:t>
            </a:r>
          </a:p>
        </p:txBody>
      </p:sp>
      <p:sp>
        <p:nvSpPr>
          <p:cNvPr id="13" name="TextBox 12">
            <a:extLst>
              <a:ext uri="{FF2B5EF4-FFF2-40B4-BE49-F238E27FC236}">
                <a16:creationId xmlns:a16="http://schemas.microsoft.com/office/drawing/2014/main" id="{45806601-4A39-29A4-91C7-B248DDA626BA}"/>
              </a:ext>
            </a:extLst>
          </p:cNvPr>
          <p:cNvSpPr txBox="1"/>
          <p:nvPr/>
        </p:nvSpPr>
        <p:spPr>
          <a:xfrm>
            <a:off x="8097156" y="5842783"/>
            <a:ext cx="1059542" cy="369332"/>
          </a:xfrm>
          <a:prstGeom prst="rect">
            <a:avLst/>
          </a:prstGeom>
          <a:noFill/>
        </p:spPr>
        <p:txBody>
          <a:bodyPr wrap="square" rtlCol="0">
            <a:spAutoFit/>
          </a:bodyPr>
          <a:lstStyle/>
          <a:p>
            <a:r>
              <a:rPr lang="en-US" dirty="0"/>
              <a:t>Awake</a:t>
            </a:r>
          </a:p>
        </p:txBody>
      </p:sp>
      <p:cxnSp>
        <p:nvCxnSpPr>
          <p:cNvPr id="14" name="Straight Connector 13">
            <a:extLst>
              <a:ext uri="{FF2B5EF4-FFF2-40B4-BE49-F238E27FC236}">
                <a16:creationId xmlns:a16="http://schemas.microsoft.com/office/drawing/2014/main" id="{60895D9C-3257-0830-0179-8476655F78FD}"/>
              </a:ext>
            </a:extLst>
          </p:cNvPr>
          <p:cNvCxnSpPr/>
          <p:nvPr/>
        </p:nvCxnSpPr>
        <p:spPr>
          <a:xfrm flipV="1">
            <a:off x="4376060"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97C667-5F8D-6937-3246-C2BB7E9871BF}"/>
              </a:ext>
            </a:extLst>
          </p:cNvPr>
          <p:cNvCxnSpPr/>
          <p:nvPr/>
        </p:nvCxnSpPr>
        <p:spPr>
          <a:xfrm flipV="1">
            <a:off x="5130801"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32F30C-07A0-F66D-7A0E-2A142A11D758}"/>
              </a:ext>
            </a:extLst>
          </p:cNvPr>
          <p:cNvSpPr txBox="1"/>
          <p:nvPr/>
        </p:nvSpPr>
        <p:spPr>
          <a:xfrm>
            <a:off x="4477658" y="5796784"/>
            <a:ext cx="1059542" cy="369332"/>
          </a:xfrm>
          <a:prstGeom prst="rect">
            <a:avLst/>
          </a:prstGeom>
          <a:noFill/>
        </p:spPr>
        <p:txBody>
          <a:bodyPr wrap="square" rtlCol="0">
            <a:spAutoFit/>
          </a:bodyPr>
          <a:lstStyle/>
          <a:p>
            <a:r>
              <a:rPr lang="en-US" dirty="0">
                <a:solidFill>
                  <a:schemeClr val="tx1">
                    <a:lumMod val="50000"/>
                    <a:lumOff val="50000"/>
                  </a:schemeClr>
                </a:solidFill>
              </a:rPr>
              <a:t>REM</a:t>
            </a:r>
          </a:p>
        </p:txBody>
      </p:sp>
      <p:sp>
        <p:nvSpPr>
          <p:cNvPr id="17" name="TextBox 16">
            <a:extLst>
              <a:ext uri="{FF2B5EF4-FFF2-40B4-BE49-F238E27FC236}">
                <a16:creationId xmlns:a16="http://schemas.microsoft.com/office/drawing/2014/main" id="{16E46C68-1DCA-9747-5A22-4D05FD4FB1D3}"/>
              </a:ext>
            </a:extLst>
          </p:cNvPr>
          <p:cNvSpPr txBox="1"/>
          <p:nvPr/>
        </p:nvSpPr>
        <p:spPr>
          <a:xfrm rot="16200000">
            <a:off x="-435878" y="3570450"/>
            <a:ext cx="1945818" cy="369332"/>
          </a:xfrm>
          <a:prstGeom prst="rect">
            <a:avLst/>
          </a:prstGeom>
          <a:noFill/>
        </p:spPr>
        <p:txBody>
          <a:bodyPr wrap="square" rtlCol="0">
            <a:spAutoFit/>
          </a:bodyPr>
          <a:lstStyle/>
          <a:p>
            <a:r>
              <a:rPr lang="en-US" dirty="0"/>
              <a:t>CO2 Level: Solid</a:t>
            </a:r>
          </a:p>
        </p:txBody>
      </p:sp>
      <p:pic>
        <p:nvPicPr>
          <p:cNvPr id="18" name="Picture 17">
            <a:extLst>
              <a:ext uri="{FF2B5EF4-FFF2-40B4-BE49-F238E27FC236}">
                <a16:creationId xmlns:a16="http://schemas.microsoft.com/office/drawing/2014/main" id="{45FC8DAF-59EA-05B7-BAFB-6F78D56A8239}"/>
              </a:ext>
            </a:extLst>
          </p:cNvPr>
          <p:cNvPicPr>
            <a:picLocks noChangeAspect="1"/>
          </p:cNvPicPr>
          <p:nvPr/>
        </p:nvPicPr>
        <p:blipFill>
          <a:blip r:embed="rId3"/>
          <a:stretch>
            <a:fillRect/>
          </a:stretch>
        </p:blipFill>
        <p:spPr>
          <a:xfrm>
            <a:off x="6403521" y="127907"/>
            <a:ext cx="4203700" cy="2654300"/>
          </a:xfrm>
          <a:prstGeom prst="rect">
            <a:avLst/>
          </a:prstGeom>
        </p:spPr>
      </p:pic>
      <p:cxnSp>
        <p:nvCxnSpPr>
          <p:cNvPr id="20" name="Straight Connector 19">
            <a:extLst>
              <a:ext uri="{FF2B5EF4-FFF2-40B4-BE49-F238E27FC236}">
                <a16:creationId xmlns:a16="http://schemas.microsoft.com/office/drawing/2014/main" id="{3FA5C3F6-AEA8-F206-7EF7-326E4327341D}"/>
              </a:ext>
            </a:extLst>
          </p:cNvPr>
          <p:cNvCxnSpPr>
            <a:cxnSpLocks/>
          </p:cNvCxnSpPr>
          <p:nvPr/>
        </p:nvCxnSpPr>
        <p:spPr>
          <a:xfrm>
            <a:off x="1669142" y="4553859"/>
            <a:ext cx="2706918"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48A9D7-A925-3EA0-8FF9-9B0C0C0E34F1}"/>
              </a:ext>
            </a:extLst>
          </p:cNvPr>
          <p:cNvCxnSpPr>
            <a:cxnSpLocks/>
          </p:cNvCxnSpPr>
          <p:nvPr/>
        </p:nvCxnSpPr>
        <p:spPr>
          <a:xfrm>
            <a:off x="4376060" y="4123865"/>
            <a:ext cx="754741"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F68A3-CB12-C0A5-3C01-79C6AE7D339B}"/>
              </a:ext>
            </a:extLst>
          </p:cNvPr>
          <p:cNvCxnSpPr>
            <a:cxnSpLocks/>
          </p:cNvCxnSpPr>
          <p:nvPr/>
        </p:nvCxnSpPr>
        <p:spPr>
          <a:xfrm>
            <a:off x="5159829" y="4513945"/>
            <a:ext cx="522514"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EB229-DD3C-4A7E-E6F2-1081FC051987}"/>
              </a:ext>
            </a:extLst>
          </p:cNvPr>
          <p:cNvCxnSpPr>
            <a:cxnSpLocks/>
          </p:cNvCxnSpPr>
          <p:nvPr/>
        </p:nvCxnSpPr>
        <p:spPr>
          <a:xfrm>
            <a:off x="5718629" y="4728025"/>
            <a:ext cx="5109028"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D7F0AA-CBCB-21BE-7533-583F10FDBD58}"/>
              </a:ext>
            </a:extLst>
          </p:cNvPr>
          <p:cNvSpPr txBox="1"/>
          <p:nvPr/>
        </p:nvSpPr>
        <p:spPr>
          <a:xfrm rot="16200000">
            <a:off x="-142543" y="3478375"/>
            <a:ext cx="2129967" cy="369332"/>
          </a:xfrm>
          <a:prstGeom prst="rect">
            <a:avLst/>
          </a:prstGeom>
          <a:noFill/>
        </p:spPr>
        <p:txBody>
          <a:bodyPr wrap="square" rtlCol="0">
            <a:spAutoFit/>
          </a:bodyPr>
          <a:lstStyle/>
          <a:p>
            <a:r>
              <a:rPr lang="en-US" dirty="0"/>
              <a:t>HCO3- Level: Dashed</a:t>
            </a:r>
          </a:p>
        </p:txBody>
      </p:sp>
      <p:cxnSp>
        <p:nvCxnSpPr>
          <p:cNvPr id="31" name="Straight Connector 30">
            <a:extLst>
              <a:ext uri="{FF2B5EF4-FFF2-40B4-BE49-F238E27FC236}">
                <a16:creationId xmlns:a16="http://schemas.microsoft.com/office/drawing/2014/main" id="{7CFA72E7-B6A8-7E42-8635-B06E87C42661}"/>
              </a:ext>
            </a:extLst>
          </p:cNvPr>
          <p:cNvCxnSpPr>
            <a:cxnSpLocks/>
          </p:cNvCxnSpPr>
          <p:nvPr/>
        </p:nvCxnSpPr>
        <p:spPr>
          <a:xfrm flipV="1">
            <a:off x="1669142" y="4613725"/>
            <a:ext cx="2741385" cy="114300"/>
          </a:xfrm>
          <a:prstGeom prst="line">
            <a:avLst/>
          </a:prstGeom>
          <a:ln w="635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52FB9C-17EF-3888-4E89-B9885026722A}"/>
              </a:ext>
            </a:extLst>
          </p:cNvPr>
          <p:cNvCxnSpPr>
            <a:cxnSpLocks/>
          </p:cNvCxnSpPr>
          <p:nvPr/>
        </p:nvCxnSpPr>
        <p:spPr>
          <a:xfrm flipV="1">
            <a:off x="4408715" y="4451683"/>
            <a:ext cx="660402" cy="124523"/>
          </a:xfrm>
          <a:prstGeom prst="line">
            <a:avLst/>
          </a:prstGeom>
          <a:ln w="635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D5A73-824A-7A46-453F-750BEFC5160B}"/>
              </a:ext>
            </a:extLst>
          </p:cNvPr>
          <p:cNvCxnSpPr>
            <a:cxnSpLocks/>
          </p:cNvCxnSpPr>
          <p:nvPr/>
        </p:nvCxnSpPr>
        <p:spPr>
          <a:xfrm>
            <a:off x="5105395" y="4465821"/>
            <a:ext cx="613234" cy="30399"/>
          </a:xfrm>
          <a:prstGeom prst="line">
            <a:avLst/>
          </a:prstGeom>
          <a:ln w="635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684758-0A3D-24E5-DD4A-F9F62D617805}"/>
              </a:ext>
            </a:extLst>
          </p:cNvPr>
          <p:cNvCxnSpPr>
            <a:cxnSpLocks/>
          </p:cNvCxnSpPr>
          <p:nvPr/>
        </p:nvCxnSpPr>
        <p:spPr>
          <a:xfrm>
            <a:off x="5682343" y="4524825"/>
            <a:ext cx="5145314" cy="88900"/>
          </a:xfrm>
          <a:prstGeom prst="line">
            <a:avLst/>
          </a:prstGeom>
          <a:ln w="635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8D593-0E6D-7BF6-BBD2-6D1F5C885203}"/>
              </a:ext>
            </a:extLst>
          </p:cNvPr>
          <p:cNvSpPr txBox="1"/>
          <p:nvPr/>
        </p:nvSpPr>
        <p:spPr>
          <a:xfrm>
            <a:off x="1477734" y="1743240"/>
            <a:ext cx="4059466" cy="369332"/>
          </a:xfrm>
          <a:prstGeom prst="rect">
            <a:avLst/>
          </a:prstGeom>
          <a:noFill/>
        </p:spPr>
        <p:txBody>
          <a:bodyPr wrap="square" rtlCol="0">
            <a:spAutoFit/>
          </a:bodyPr>
          <a:lstStyle/>
          <a:p>
            <a:r>
              <a:rPr lang="en-US" dirty="0"/>
              <a:t>ERS Stage 3: sustained hypoventilation</a:t>
            </a:r>
          </a:p>
        </p:txBody>
      </p:sp>
      <p:sp>
        <p:nvSpPr>
          <p:cNvPr id="29" name="TextBox 28">
            <a:extLst>
              <a:ext uri="{FF2B5EF4-FFF2-40B4-BE49-F238E27FC236}">
                <a16:creationId xmlns:a16="http://schemas.microsoft.com/office/drawing/2014/main" id="{58177998-C39E-56F1-7761-01B21C4F8476}"/>
              </a:ext>
            </a:extLst>
          </p:cNvPr>
          <p:cNvSpPr txBox="1"/>
          <p:nvPr/>
        </p:nvSpPr>
        <p:spPr>
          <a:xfrm>
            <a:off x="1575706" y="2361975"/>
            <a:ext cx="4291304" cy="369332"/>
          </a:xfrm>
          <a:prstGeom prst="rect">
            <a:avLst/>
          </a:prstGeom>
          <a:noFill/>
        </p:spPr>
        <p:txBody>
          <a:bodyPr wrap="square" rtlCol="0">
            <a:spAutoFit/>
          </a:bodyPr>
          <a:lstStyle/>
          <a:p>
            <a:r>
              <a:rPr lang="en-US" dirty="0"/>
              <a:t>Physiology: HCO3- lowers CO2 response</a:t>
            </a:r>
          </a:p>
        </p:txBody>
      </p:sp>
    </p:spTree>
    <p:extLst>
      <p:ext uri="{BB962C8B-B14F-4D97-AF65-F5344CB8AC3E}">
        <p14:creationId xmlns:p14="http://schemas.microsoft.com/office/powerpoint/2010/main" val="410307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CE5-1D97-F67C-58F3-A8F8B61975D7}"/>
              </a:ext>
            </a:extLst>
          </p:cNvPr>
          <p:cNvSpPr>
            <a:spLocks noGrp="1"/>
          </p:cNvSpPr>
          <p:nvPr>
            <p:ph type="title"/>
          </p:nvPr>
        </p:nvSpPr>
        <p:spPr/>
        <p:txBody>
          <a:bodyPr/>
          <a:lstStyle/>
          <a:p>
            <a:r>
              <a:rPr lang="en-US" dirty="0"/>
              <a:t>Pathogenesis</a:t>
            </a:r>
          </a:p>
        </p:txBody>
      </p:sp>
      <p:cxnSp>
        <p:nvCxnSpPr>
          <p:cNvPr id="5" name="Straight Connector 4">
            <a:extLst>
              <a:ext uri="{FF2B5EF4-FFF2-40B4-BE49-F238E27FC236}">
                <a16:creationId xmlns:a16="http://schemas.microsoft.com/office/drawing/2014/main" id="{B19F82C6-A0CD-573A-9D15-2226A5337A83}"/>
              </a:ext>
            </a:extLst>
          </p:cNvPr>
          <p:cNvCxnSpPr/>
          <p:nvPr/>
        </p:nvCxnSpPr>
        <p:spPr>
          <a:xfrm>
            <a:off x="1190171" y="5573486"/>
            <a:ext cx="100293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A6BB6-38EF-174B-EA5E-E8D715621B5E}"/>
              </a:ext>
            </a:extLst>
          </p:cNvPr>
          <p:cNvCxnSpPr/>
          <p:nvPr/>
        </p:nvCxnSpPr>
        <p:spPr>
          <a:xfrm flipV="1">
            <a:off x="1669142"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26F3-5FD8-A984-1E8B-A60C528A13E6}"/>
              </a:ext>
            </a:extLst>
          </p:cNvPr>
          <p:cNvCxnSpPr/>
          <p:nvPr/>
        </p:nvCxnSpPr>
        <p:spPr>
          <a:xfrm flipV="1">
            <a:off x="5682343"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34630-A6F0-0C43-C1FD-9BADD682163F}"/>
              </a:ext>
            </a:extLst>
          </p:cNvPr>
          <p:cNvCxnSpPr/>
          <p:nvPr/>
        </p:nvCxnSpPr>
        <p:spPr>
          <a:xfrm flipV="1">
            <a:off x="10827657"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362EA3-9C64-8014-C06D-A1A34D826F10}"/>
              </a:ext>
            </a:extLst>
          </p:cNvPr>
          <p:cNvSpPr txBox="1"/>
          <p:nvPr/>
        </p:nvSpPr>
        <p:spPr>
          <a:xfrm>
            <a:off x="3257551" y="5842783"/>
            <a:ext cx="1059542" cy="369332"/>
          </a:xfrm>
          <a:prstGeom prst="rect">
            <a:avLst/>
          </a:prstGeom>
          <a:noFill/>
        </p:spPr>
        <p:txBody>
          <a:bodyPr wrap="square" rtlCol="0">
            <a:spAutoFit/>
          </a:bodyPr>
          <a:lstStyle/>
          <a:p>
            <a:r>
              <a:rPr lang="en-US" dirty="0"/>
              <a:t>Asleep</a:t>
            </a:r>
          </a:p>
        </p:txBody>
      </p:sp>
      <p:sp>
        <p:nvSpPr>
          <p:cNvPr id="13" name="TextBox 12">
            <a:extLst>
              <a:ext uri="{FF2B5EF4-FFF2-40B4-BE49-F238E27FC236}">
                <a16:creationId xmlns:a16="http://schemas.microsoft.com/office/drawing/2014/main" id="{45806601-4A39-29A4-91C7-B248DDA626BA}"/>
              </a:ext>
            </a:extLst>
          </p:cNvPr>
          <p:cNvSpPr txBox="1"/>
          <p:nvPr/>
        </p:nvSpPr>
        <p:spPr>
          <a:xfrm>
            <a:off x="8097156" y="5842783"/>
            <a:ext cx="1059542" cy="369332"/>
          </a:xfrm>
          <a:prstGeom prst="rect">
            <a:avLst/>
          </a:prstGeom>
          <a:noFill/>
        </p:spPr>
        <p:txBody>
          <a:bodyPr wrap="square" rtlCol="0">
            <a:spAutoFit/>
          </a:bodyPr>
          <a:lstStyle/>
          <a:p>
            <a:r>
              <a:rPr lang="en-US" dirty="0"/>
              <a:t>Awake</a:t>
            </a:r>
          </a:p>
        </p:txBody>
      </p:sp>
      <p:cxnSp>
        <p:nvCxnSpPr>
          <p:cNvPr id="14" name="Straight Connector 13">
            <a:extLst>
              <a:ext uri="{FF2B5EF4-FFF2-40B4-BE49-F238E27FC236}">
                <a16:creationId xmlns:a16="http://schemas.microsoft.com/office/drawing/2014/main" id="{60895D9C-3257-0830-0179-8476655F78FD}"/>
              </a:ext>
            </a:extLst>
          </p:cNvPr>
          <p:cNvCxnSpPr/>
          <p:nvPr/>
        </p:nvCxnSpPr>
        <p:spPr>
          <a:xfrm flipV="1">
            <a:off x="4376060"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97C667-5F8D-6937-3246-C2BB7E9871BF}"/>
              </a:ext>
            </a:extLst>
          </p:cNvPr>
          <p:cNvCxnSpPr/>
          <p:nvPr/>
        </p:nvCxnSpPr>
        <p:spPr>
          <a:xfrm flipV="1">
            <a:off x="5130801"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32F30C-07A0-F66D-7A0E-2A142A11D758}"/>
              </a:ext>
            </a:extLst>
          </p:cNvPr>
          <p:cNvSpPr txBox="1"/>
          <p:nvPr/>
        </p:nvSpPr>
        <p:spPr>
          <a:xfrm>
            <a:off x="4477658" y="5796784"/>
            <a:ext cx="1059542" cy="369332"/>
          </a:xfrm>
          <a:prstGeom prst="rect">
            <a:avLst/>
          </a:prstGeom>
          <a:noFill/>
        </p:spPr>
        <p:txBody>
          <a:bodyPr wrap="square" rtlCol="0">
            <a:spAutoFit/>
          </a:bodyPr>
          <a:lstStyle/>
          <a:p>
            <a:r>
              <a:rPr lang="en-US" dirty="0">
                <a:solidFill>
                  <a:schemeClr val="tx1">
                    <a:lumMod val="50000"/>
                    <a:lumOff val="50000"/>
                  </a:schemeClr>
                </a:solidFill>
              </a:rPr>
              <a:t>REM</a:t>
            </a:r>
          </a:p>
        </p:txBody>
      </p:sp>
      <p:sp>
        <p:nvSpPr>
          <p:cNvPr id="17" name="TextBox 16">
            <a:extLst>
              <a:ext uri="{FF2B5EF4-FFF2-40B4-BE49-F238E27FC236}">
                <a16:creationId xmlns:a16="http://schemas.microsoft.com/office/drawing/2014/main" id="{16E46C68-1DCA-9747-5A22-4D05FD4FB1D3}"/>
              </a:ext>
            </a:extLst>
          </p:cNvPr>
          <p:cNvSpPr txBox="1"/>
          <p:nvPr/>
        </p:nvSpPr>
        <p:spPr>
          <a:xfrm rot="16200000">
            <a:off x="-435878" y="3570450"/>
            <a:ext cx="1945818" cy="369332"/>
          </a:xfrm>
          <a:prstGeom prst="rect">
            <a:avLst/>
          </a:prstGeom>
          <a:noFill/>
        </p:spPr>
        <p:txBody>
          <a:bodyPr wrap="square" rtlCol="0">
            <a:spAutoFit/>
          </a:bodyPr>
          <a:lstStyle/>
          <a:p>
            <a:r>
              <a:rPr lang="en-US" dirty="0"/>
              <a:t>CO2 Level: Solid</a:t>
            </a:r>
          </a:p>
        </p:txBody>
      </p:sp>
      <p:pic>
        <p:nvPicPr>
          <p:cNvPr id="18" name="Picture 17">
            <a:extLst>
              <a:ext uri="{FF2B5EF4-FFF2-40B4-BE49-F238E27FC236}">
                <a16:creationId xmlns:a16="http://schemas.microsoft.com/office/drawing/2014/main" id="{45FC8DAF-59EA-05B7-BAFB-6F78D56A8239}"/>
              </a:ext>
            </a:extLst>
          </p:cNvPr>
          <p:cNvPicPr>
            <a:picLocks noChangeAspect="1"/>
          </p:cNvPicPr>
          <p:nvPr/>
        </p:nvPicPr>
        <p:blipFill>
          <a:blip r:embed="rId3"/>
          <a:stretch>
            <a:fillRect/>
          </a:stretch>
        </p:blipFill>
        <p:spPr>
          <a:xfrm>
            <a:off x="6403521" y="127907"/>
            <a:ext cx="4203700" cy="2654300"/>
          </a:xfrm>
          <a:prstGeom prst="rect">
            <a:avLst/>
          </a:prstGeom>
        </p:spPr>
      </p:pic>
      <p:cxnSp>
        <p:nvCxnSpPr>
          <p:cNvPr id="20" name="Straight Connector 19">
            <a:extLst>
              <a:ext uri="{FF2B5EF4-FFF2-40B4-BE49-F238E27FC236}">
                <a16:creationId xmlns:a16="http://schemas.microsoft.com/office/drawing/2014/main" id="{3FA5C3F6-AEA8-F206-7EF7-326E4327341D}"/>
              </a:ext>
            </a:extLst>
          </p:cNvPr>
          <p:cNvCxnSpPr>
            <a:cxnSpLocks/>
          </p:cNvCxnSpPr>
          <p:nvPr/>
        </p:nvCxnSpPr>
        <p:spPr>
          <a:xfrm>
            <a:off x="1669142" y="4553859"/>
            <a:ext cx="270691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48A9D7-A925-3EA0-8FF9-9B0C0C0E34F1}"/>
              </a:ext>
            </a:extLst>
          </p:cNvPr>
          <p:cNvCxnSpPr>
            <a:cxnSpLocks/>
          </p:cNvCxnSpPr>
          <p:nvPr/>
        </p:nvCxnSpPr>
        <p:spPr>
          <a:xfrm>
            <a:off x="4376060" y="4123865"/>
            <a:ext cx="754741"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F68A3-CB12-C0A5-3C01-79C6AE7D339B}"/>
              </a:ext>
            </a:extLst>
          </p:cNvPr>
          <p:cNvCxnSpPr>
            <a:cxnSpLocks/>
          </p:cNvCxnSpPr>
          <p:nvPr/>
        </p:nvCxnSpPr>
        <p:spPr>
          <a:xfrm>
            <a:off x="5159829" y="4513945"/>
            <a:ext cx="522514"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EB229-DD3C-4A7E-E6F2-1081FC051987}"/>
              </a:ext>
            </a:extLst>
          </p:cNvPr>
          <p:cNvCxnSpPr>
            <a:cxnSpLocks/>
          </p:cNvCxnSpPr>
          <p:nvPr/>
        </p:nvCxnSpPr>
        <p:spPr>
          <a:xfrm>
            <a:off x="5718629" y="4728025"/>
            <a:ext cx="510902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D7F0AA-CBCB-21BE-7533-583F10FDBD58}"/>
              </a:ext>
            </a:extLst>
          </p:cNvPr>
          <p:cNvSpPr txBox="1"/>
          <p:nvPr/>
        </p:nvSpPr>
        <p:spPr>
          <a:xfrm rot="16200000">
            <a:off x="-142543" y="3478375"/>
            <a:ext cx="2129967" cy="369332"/>
          </a:xfrm>
          <a:prstGeom prst="rect">
            <a:avLst/>
          </a:prstGeom>
          <a:noFill/>
        </p:spPr>
        <p:txBody>
          <a:bodyPr wrap="square" rtlCol="0">
            <a:spAutoFit/>
          </a:bodyPr>
          <a:lstStyle/>
          <a:p>
            <a:r>
              <a:rPr lang="en-US" dirty="0"/>
              <a:t>HCO3- Level: Dashed</a:t>
            </a:r>
          </a:p>
        </p:txBody>
      </p:sp>
      <p:cxnSp>
        <p:nvCxnSpPr>
          <p:cNvPr id="31" name="Straight Connector 30">
            <a:extLst>
              <a:ext uri="{FF2B5EF4-FFF2-40B4-BE49-F238E27FC236}">
                <a16:creationId xmlns:a16="http://schemas.microsoft.com/office/drawing/2014/main" id="{7CFA72E7-B6A8-7E42-8635-B06E87C42661}"/>
              </a:ext>
            </a:extLst>
          </p:cNvPr>
          <p:cNvCxnSpPr>
            <a:cxnSpLocks/>
          </p:cNvCxnSpPr>
          <p:nvPr/>
        </p:nvCxnSpPr>
        <p:spPr>
          <a:xfrm flipV="1">
            <a:off x="1669142" y="4613725"/>
            <a:ext cx="2741385" cy="114300"/>
          </a:xfrm>
          <a:prstGeom prst="line">
            <a:avLst/>
          </a:prstGeom>
          <a:ln w="635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52FB9C-17EF-3888-4E89-B9885026722A}"/>
              </a:ext>
            </a:extLst>
          </p:cNvPr>
          <p:cNvCxnSpPr>
            <a:cxnSpLocks/>
          </p:cNvCxnSpPr>
          <p:nvPr/>
        </p:nvCxnSpPr>
        <p:spPr>
          <a:xfrm flipV="1">
            <a:off x="4408715" y="4451683"/>
            <a:ext cx="660402" cy="124523"/>
          </a:xfrm>
          <a:prstGeom prst="line">
            <a:avLst/>
          </a:prstGeom>
          <a:ln w="635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D5A73-824A-7A46-453F-750BEFC5160B}"/>
              </a:ext>
            </a:extLst>
          </p:cNvPr>
          <p:cNvCxnSpPr>
            <a:cxnSpLocks/>
          </p:cNvCxnSpPr>
          <p:nvPr/>
        </p:nvCxnSpPr>
        <p:spPr>
          <a:xfrm>
            <a:off x="5105395" y="4465821"/>
            <a:ext cx="613234" cy="30399"/>
          </a:xfrm>
          <a:prstGeom prst="line">
            <a:avLst/>
          </a:prstGeom>
          <a:ln w="635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684758-0A3D-24E5-DD4A-F9F62D617805}"/>
              </a:ext>
            </a:extLst>
          </p:cNvPr>
          <p:cNvCxnSpPr>
            <a:cxnSpLocks/>
          </p:cNvCxnSpPr>
          <p:nvPr/>
        </p:nvCxnSpPr>
        <p:spPr>
          <a:xfrm>
            <a:off x="5682343" y="4524825"/>
            <a:ext cx="5145314" cy="88900"/>
          </a:xfrm>
          <a:prstGeom prst="line">
            <a:avLst/>
          </a:prstGeom>
          <a:ln w="635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8D593-0E6D-7BF6-BBD2-6D1F5C885203}"/>
              </a:ext>
            </a:extLst>
          </p:cNvPr>
          <p:cNvSpPr txBox="1"/>
          <p:nvPr/>
        </p:nvSpPr>
        <p:spPr>
          <a:xfrm>
            <a:off x="1477734" y="1743240"/>
            <a:ext cx="4478566" cy="646331"/>
          </a:xfrm>
          <a:prstGeom prst="rect">
            <a:avLst/>
          </a:prstGeom>
          <a:noFill/>
        </p:spPr>
        <p:txBody>
          <a:bodyPr wrap="square" rtlCol="0">
            <a:spAutoFit/>
          </a:bodyPr>
          <a:lstStyle/>
          <a:p>
            <a:r>
              <a:rPr lang="en-US" dirty="0"/>
              <a:t>ERS Stage 4: sustained hypoventilation + cardiometabolic comorbidities</a:t>
            </a:r>
          </a:p>
        </p:txBody>
      </p:sp>
      <p:sp>
        <p:nvSpPr>
          <p:cNvPr id="25" name="TextBox 24">
            <a:extLst>
              <a:ext uri="{FF2B5EF4-FFF2-40B4-BE49-F238E27FC236}">
                <a16:creationId xmlns:a16="http://schemas.microsoft.com/office/drawing/2014/main" id="{67903841-E20B-ACC0-E199-6B1CCBE4698F}"/>
              </a:ext>
            </a:extLst>
          </p:cNvPr>
          <p:cNvSpPr txBox="1"/>
          <p:nvPr/>
        </p:nvSpPr>
        <p:spPr>
          <a:xfrm>
            <a:off x="1575706" y="2361975"/>
            <a:ext cx="4291304" cy="369332"/>
          </a:xfrm>
          <a:prstGeom prst="rect">
            <a:avLst/>
          </a:prstGeom>
          <a:noFill/>
        </p:spPr>
        <p:txBody>
          <a:bodyPr wrap="square" rtlCol="0">
            <a:spAutoFit/>
          </a:bodyPr>
          <a:lstStyle/>
          <a:p>
            <a:r>
              <a:rPr lang="en-US" dirty="0"/>
              <a:t>Physiology: increased risk of </a:t>
            </a:r>
            <a:r>
              <a:rPr lang="en-US" dirty="0" err="1"/>
              <a:t>pHTN</a:t>
            </a:r>
            <a:r>
              <a:rPr lang="en-US" dirty="0"/>
              <a:t>, etc.</a:t>
            </a:r>
          </a:p>
        </p:txBody>
      </p:sp>
    </p:spTree>
    <p:extLst>
      <p:ext uri="{BB962C8B-B14F-4D97-AF65-F5344CB8AC3E}">
        <p14:creationId xmlns:p14="http://schemas.microsoft.com/office/powerpoint/2010/main" val="333927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096DD9-CA78-D68D-F919-43C6EACF6922}"/>
              </a:ext>
            </a:extLst>
          </p:cNvPr>
          <p:cNvPicPr>
            <a:picLocks noChangeAspect="1"/>
          </p:cNvPicPr>
          <p:nvPr/>
        </p:nvPicPr>
        <p:blipFill>
          <a:blip r:embed="rId3"/>
          <a:stretch>
            <a:fillRect/>
          </a:stretch>
        </p:blipFill>
        <p:spPr>
          <a:xfrm>
            <a:off x="412750" y="260350"/>
            <a:ext cx="4203700" cy="2654300"/>
          </a:xfrm>
          <a:prstGeom prst="rect">
            <a:avLst/>
          </a:prstGeom>
        </p:spPr>
      </p:pic>
      <p:pic>
        <p:nvPicPr>
          <p:cNvPr id="5" name="Picture 4">
            <a:extLst>
              <a:ext uri="{FF2B5EF4-FFF2-40B4-BE49-F238E27FC236}">
                <a16:creationId xmlns:a16="http://schemas.microsoft.com/office/drawing/2014/main" id="{253F3234-5559-1AD5-274C-53B094793C8A}"/>
              </a:ext>
            </a:extLst>
          </p:cNvPr>
          <p:cNvPicPr>
            <a:picLocks noChangeAspect="1"/>
          </p:cNvPicPr>
          <p:nvPr/>
        </p:nvPicPr>
        <p:blipFill>
          <a:blip r:embed="rId4"/>
          <a:stretch>
            <a:fillRect/>
          </a:stretch>
        </p:blipFill>
        <p:spPr>
          <a:xfrm>
            <a:off x="6096000" y="514350"/>
            <a:ext cx="5765800" cy="2146300"/>
          </a:xfrm>
          <a:prstGeom prst="rect">
            <a:avLst/>
          </a:prstGeom>
        </p:spPr>
      </p:pic>
      <p:pic>
        <p:nvPicPr>
          <p:cNvPr id="6" name="Picture 5">
            <a:extLst>
              <a:ext uri="{FF2B5EF4-FFF2-40B4-BE49-F238E27FC236}">
                <a16:creationId xmlns:a16="http://schemas.microsoft.com/office/drawing/2014/main" id="{7729ACC1-1F86-F3D8-6294-AE6A1477AC49}"/>
              </a:ext>
            </a:extLst>
          </p:cNvPr>
          <p:cNvPicPr>
            <a:picLocks noChangeAspect="1"/>
          </p:cNvPicPr>
          <p:nvPr/>
        </p:nvPicPr>
        <p:blipFill>
          <a:blip r:embed="rId5"/>
          <a:stretch>
            <a:fillRect/>
          </a:stretch>
        </p:blipFill>
        <p:spPr>
          <a:xfrm>
            <a:off x="0" y="3651250"/>
            <a:ext cx="8296102" cy="3168650"/>
          </a:xfrm>
          <a:prstGeom prst="rect">
            <a:avLst/>
          </a:prstGeom>
        </p:spPr>
      </p:pic>
      <p:pic>
        <p:nvPicPr>
          <p:cNvPr id="7" name="Picture 6">
            <a:extLst>
              <a:ext uri="{FF2B5EF4-FFF2-40B4-BE49-F238E27FC236}">
                <a16:creationId xmlns:a16="http://schemas.microsoft.com/office/drawing/2014/main" id="{D1670922-C03A-A989-20ED-BFB22F9AE383}"/>
              </a:ext>
            </a:extLst>
          </p:cNvPr>
          <p:cNvPicPr>
            <a:picLocks noChangeAspect="1"/>
          </p:cNvPicPr>
          <p:nvPr/>
        </p:nvPicPr>
        <p:blipFill>
          <a:blip r:embed="rId6"/>
          <a:stretch>
            <a:fillRect/>
          </a:stretch>
        </p:blipFill>
        <p:spPr>
          <a:xfrm>
            <a:off x="7575552" y="2835275"/>
            <a:ext cx="4612750" cy="2400300"/>
          </a:xfrm>
          <a:prstGeom prst="rect">
            <a:avLst/>
          </a:prstGeom>
        </p:spPr>
      </p:pic>
      <p:sp>
        <p:nvSpPr>
          <p:cNvPr id="8" name="Content Placeholder 2">
            <a:extLst>
              <a:ext uri="{FF2B5EF4-FFF2-40B4-BE49-F238E27FC236}">
                <a16:creationId xmlns:a16="http://schemas.microsoft.com/office/drawing/2014/main" id="{E4B41729-7BCB-C18F-02D4-8D12E0A0F988}"/>
              </a:ext>
            </a:extLst>
          </p:cNvPr>
          <p:cNvSpPr>
            <a:spLocks noGrp="1"/>
          </p:cNvSpPr>
          <p:nvPr>
            <p:ph idx="1"/>
          </p:nvPr>
        </p:nvSpPr>
        <p:spPr>
          <a:xfrm>
            <a:off x="8448502" y="5235575"/>
            <a:ext cx="3892200" cy="1692275"/>
          </a:xfrm>
        </p:spPr>
        <p:txBody>
          <a:bodyPr>
            <a:normAutofit/>
          </a:bodyPr>
          <a:lstStyle/>
          <a:p>
            <a:pPr marL="0" indent="0">
              <a:buNone/>
            </a:pPr>
            <a:r>
              <a:rPr lang="en-US" sz="2000" dirty="0"/>
              <a:t>Pos Likelihood Ratio: 3.7</a:t>
            </a:r>
          </a:p>
          <a:p>
            <a:pPr marL="0" indent="0">
              <a:buNone/>
            </a:pPr>
            <a:r>
              <a:rPr lang="en-US" sz="2000" dirty="0"/>
              <a:t>Neg Likelihood Ratio: 0.18</a:t>
            </a:r>
          </a:p>
          <a:p>
            <a:pPr marL="0" indent="0">
              <a:buNone/>
            </a:pPr>
            <a:r>
              <a:rPr lang="en-US" sz="2000" dirty="0"/>
              <a:t>HCO3 &gt; 27 predicting PaCO2 &gt; 45</a:t>
            </a:r>
          </a:p>
        </p:txBody>
      </p:sp>
    </p:spTree>
    <p:extLst>
      <p:ext uri="{BB962C8B-B14F-4D97-AF65-F5344CB8AC3E}">
        <p14:creationId xmlns:p14="http://schemas.microsoft.com/office/powerpoint/2010/main" val="4230645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5872</TotalTime>
  <Words>6723</Words>
  <Application>Microsoft Macintosh PowerPoint</Application>
  <PresentationFormat>Widescreen</PresentationFormat>
  <Paragraphs>820</Paragraphs>
  <Slides>51</Slides>
  <Notes>50</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Lato</vt:lpstr>
      <vt:lpstr>Office Theme</vt:lpstr>
      <vt:lpstr>About Me</vt:lpstr>
      <vt:lpstr>Outline:</vt:lpstr>
      <vt:lpstr>OHS as a model: </vt:lpstr>
      <vt:lpstr>Pathogenesis</vt:lpstr>
      <vt:lpstr>Pathogenesis</vt:lpstr>
      <vt:lpstr>Pathogenesis</vt:lpstr>
      <vt:lpstr>Pathogenesis</vt:lpstr>
      <vt:lpstr>Pathogenesis</vt:lpstr>
      <vt:lpstr>PowerPoint Presentation</vt:lpstr>
      <vt:lpstr>Slide on Project w Somya / Mishra. Add if fits and time</vt:lpstr>
      <vt:lpstr>Pathophysiology</vt:lpstr>
      <vt:lpstr>OHS as a model: </vt:lpstr>
      <vt:lpstr>Sufficient-Component Cause Model </vt:lpstr>
      <vt:lpstr>Causes of Hypercapnia</vt:lpstr>
      <vt:lpstr>Causes of Hypercapnia</vt:lpstr>
      <vt:lpstr>Causes of Hypercapnia</vt:lpstr>
      <vt:lpstr>Causes of Hypercapnia: Hypothesis</vt:lpstr>
      <vt:lpstr>Causes of Hypercapnia: Hypothesis [ ] keep in</vt:lpstr>
      <vt:lpstr>Multicausality</vt:lpstr>
      <vt:lpstr>Is there evidence for multicausality? </vt:lpstr>
      <vt:lpstr>PowerPoint Presentation</vt:lpstr>
      <vt:lpstr>How often do patients fall into a group with evidence of treatment effect?</vt:lpstr>
      <vt:lpstr>PowerPoint Presentation</vt:lpstr>
      <vt:lpstr>Why does this matter?  </vt:lpstr>
      <vt:lpstr>OHS and Hypoventilation Diagnosis</vt:lpstr>
      <vt:lpstr>Hypercapnia Trajectories</vt:lpstr>
      <vt:lpstr>PowerPoint Presentation</vt:lpstr>
      <vt:lpstr>Frequency of missed diagnoses</vt:lpstr>
      <vt:lpstr>OHS prevalence - Outpatients</vt:lpstr>
      <vt:lpstr>Prevalence of hypercapnic resp failure inpatient</vt:lpstr>
      <vt:lpstr>Why does this matter?  </vt:lpstr>
      <vt:lpstr>PowerPoint Presentation</vt:lpstr>
      <vt:lpstr>PowerPoint Presentation</vt:lpstr>
      <vt:lpstr>PowerPoint Presentation</vt:lpstr>
      <vt:lpstr>How is the current literature identifying hypercapnia? </vt:lpstr>
      <vt:lpstr>Currently, how is hypercapnia identified? </vt:lpstr>
      <vt:lpstr>Currently, how is hypercapnia identified? </vt:lpstr>
      <vt:lpstr>Currently, how is hypercapnia identified? </vt:lpstr>
      <vt:lpstr>Project 1: Hypotheses</vt:lpstr>
      <vt:lpstr>Data source: </vt:lpstr>
      <vt:lpstr>We requested patient level data from all records with an inpatient encounter and any of: </vt:lpstr>
      <vt:lpstr>Preliminary Results</vt:lpstr>
      <vt:lpstr>Preliminary Results</vt:lpstr>
      <vt:lpstr>Implications:</vt:lpstr>
      <vt:lpstr>How should we identify these patients (for studies)? Next Steps</vt:lpstr>
      <vt:lpstr>5 Takeaways:</vt:lpstr>
      <vt:lpstr>Statistical Analysis Plan: why not Se/Sp? </vt:lpstr>
      <vt:lpstr>PowerPoint Presentation</vt:lpstr>
      <vt:lpstr>PowerPoint Presentation</vt:lpstr>
      <vt:lpstr>Reasons for Home NIV </vt:lpstr>
      <vt:lpstr>Trends- DOI: https://doi.org/10.1016/j.chest.2020.02.064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LOCKE</dc:creator>
  <cp:lastModifiedBy>BRIAN LOCKE</cp:lastModifiedBy>
  <cp:revision>7</cp:revision>
  <dcterms:created xsi:type="dcterms:W3CDTF">2022-04-22T20:23:51Z</dcterms:created>
  <dcterms:modified xsi:type="dcterms:W3CDTF">2022-04-26T22:16:38Z</dcterms:modified>
</cp:coreProperties>
</file>